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65" r:id="rId2"/>
    <p:sldId id="257" r:id="rId3"/>
    <p:sldId id="258" r:id="rId4"/>
    <p:sldId id="259" r:id="rId5"/>
    <p:sldId id="266" r:id="rId6"/>
    <p:sldId id="267" r:id="rId7"/>
    <p:sldId id="268" r:id="rId8"/>
    <p:sldId id="269" r:id="rId9"/>
    <p:sldId id="270" r:id="rId10"/>
    <p:sldId id="260" r:id="rId11"/>
    <p:sldId id="261" r:id="rId12"/>
    <p:sldId id="262" r:id="rId13"/>
    <p:sldId id="263" r:id="rId14"/>
    <p:sldId id="264" r:id="rId15"/>
    <p:sldId id="271" r:id="rId16"/>
    <p:sldId id="272" r:id="rId17"/>
    <p:sldId id="273"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6D5104C-B52E-402A-BD0A-A72DDFC1F40B}" type="datetimeFigureOut">
              <a:rPr lang="en-US" smtClean="0"/>
              <a:t>8/17/2017</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9833C37-0E63-42BD-999A-07B9C6EC530F}" type="slidenum">
              <a:rPr lang="en-US" smtClean="0"/>
              <a:t>‹#›</a:t>
            </a:fld>
            <a:endParaRPr lang="en-US"/>
          </a:p>
        </p:txBody>
      </p:sp>
    </p:spTree>
    <p:extLst>
      <p:ext uri="{BB962C8B-B14F-4D97-AF65-F5344CB8AC3E}">
        <p14:creationId xmlns:p14="http://schemas.microsoft.com/office/powerpoint/2010/main" val="9367681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81C81-1414-4A67-95B5-FA7CF4DDCDB3}"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256353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81C81-1414-4A67-95B5-FA7CF4DDCDB3}"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133232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81C81-1414-4A67-95B5-FA7CF4DDCDB3}"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22957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81C81-1414-4A67-95B5-FA7CF4DDCDB3}"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213992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81C81-1414-4A67-95B5-FA7CF4DDCDB3}"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368564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81C81-1414-4A67-95B5-FA7CF4DDCDB3}"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149057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81C81-1414-4A67-95B5-FA7CF4DDCDB3}"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13506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81C81-1414-4A67-95B5-FA7CF4DDCDB3}"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248339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81C81-1414-4A67-95B5-FA7CF4DDCDB3}"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347524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81C81-1414-4A67-95B5-FA7CF4DDCDB3}"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246320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81C81-1414-4A67-95B5-FA7CF4DDCDB3}"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F011-E28F-4E99-80A2-0A3DCBF6B4CA}" type="slidenum">
              <a:rPr lang="en-US" smtClean="0"/>
              <a:t>‹#›</a:t>
            </a:fld>
            <a:endParaRPr lang="en-US"/>
          </a:p>
        </p:txBody>
      </p:sp>
    </p:spTree>
    <p:extLst>
      <p:ext uri="{BB962C8B-B14F-4D97-AF65-F5344CB8AC3E}">
        <p14:creationId xmlns:p14="http://schemas.microsoft.com/office/powerpoint/2010/main" val="37753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81C81-1414-4A67-95B5-FA7CF4DDCDB3}"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3F011-E28F-4E99-80A2-0A3DCBF6B4CA}" type="slidenum">
              <a:rPr lang="en-US" smtClean="0"/>
              <a:t>‹#›</a:t>
            </a:fld>
            <a:endParaRPr lang="en-US"/>
          </a:p>
        </p:txBody>
      </p:sp>
    </p:spTree>
    <p:extLst>
      <p:ext uri="{BB962C8B-B14F-4D97-AF65-F5344CB8AC3E}">
        <p14:creationId xmlns:p14="http://schemas.microsoft.com/office/powerpoint/2010/main" val="2859383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163" y="793376"/>
            <a:ext cx="10744202" cy="3293209"/>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Ø"/>
            </a:pPr>
            <a:r>
              <a:rPr lang="en-US" sz="2400" dirty="0" smtClean="0"/>
              <a:t>The United Nations General Assembly have adopted the Model Law on Electronic Commerce on 30</a:t>
            </a:r>
            <a:r>
              <a:rPr lang="en-US" sz="2400" baseline="30000" dirty="0" smtClean="0"/>
              <a:t>th</a:t>
            </a:r>
            <a:r>
              <a:rPr lang="en-US" sz="2400" dirty="0" smtClean="0"/>
              <a:t> January 1997  known as United </a:t>
            </a:r>
            <a:r>
              <a:rPr lang="en-US" sz="2400" dirty="0"/>
              <a:t>Nations Commission on International Trade Law (UNCITRAL</a:t>
            </a:r>
            <a:r>
              <a:rPr lang="en-US" sz="2400" dirty="0" smtClean="0"/>
              <a:t>) on E-Commerce</a:t>
            </a:r>
          </a:p>
          <a:p>
            <a:pPr marL="457200" indent="-457200" algn="just">
              <a:spcBef>
                <a:spcPts val="600"/>
              </a:spcBef>
              <a:spcAft>
                <a:spcPts val="600"/>
              </a:spcAft>
              <a:buFont typeface="Wingdings" panose="05000000000000000000" pitchFamily="2" charset="2"/>
              <a:buChar char="Ø"/>
            </a:pPr>
            <a:r>
              <a:rPr lang="en-US" sz="2400" dirty="0" smtClean="0"/>
              <a:t>Enacted on 17</a:t>
            </a:r>
            <a:r>
              <a:rPr lang="en-US" sz="2400" baseline="30000" dirty="0" smtClean="0"/>
              <a:t>th</a:t>
            </a:r>
            <a:r>
              <a:rPr lang="en-US" sz="2400" dirty="0" smtClean="0"/>
              <a:t> May 2000 – India is 12</a:t>
            </a:r>
            <a:r>
              <a:rPr lang="en-US" sz="2400" baseline="30000" dirty="0" smtClean="0"/>
              <a:t>th</a:t>
            </a:r>
            <a:r>
              <a:rPr lang="en-US" sz="2400" dirty="0" smtClean="0"/>
              <a:t> nation in the world to adopt cyber laws</a:t>
            </a:r>
          </a:p>
          <a:p>
            <a:pPr marL="457200" indent="-457200" algn="just">
              <a:spcBef>
                <a:spcPts val="600"/>
              </a:spcBef>
              <a:spcAft>
                <a:spcPts val="600"/>
              </a:spcAft>
              <a:buFont typeface="Wingdings" panose="05000000000000000000" pitchFamily="2" charset="2"/>
              <a:buChar char="Ø"/>
            </a:pPr>
            <a:r>
              <a:rPr lang="en-US" sz="2400" dirty="0" smtClean="0"/>
              <a:t>India passed the Information Technology Act, 2000 on 17</a:t>
            </a:r>
            <a:r>
              <a:rPr lang="en-US" sz="2400" baseline="30000" dirty="0" smtClean="0"/>
              <a:t>th</a:t>
            </a:r>
            <a:r>
              <a:rPr lang="en-US" sz="2400" dirty="0" smtClean="0"/>
              <a:t> October 2000</a:t>
            </a:r>
          </a:p>
          <a:p>
            <a:pPr marL="457200" indent="-457200" algn="just">
              <a:spcBef>
                <a:spcPts val="600"/>
              </a:spcBef>
              <a:spcAft>
                <a:spcPts val="600"/>
              </a:spcAft>
              <a:buFont typeface="Wingdings" panose="05000000000000000000" pitchFamily="2" charset="2"/>
              <a:buChar char="Ø"/>
            </a:pPr>
            <a:r>
              <a:rPr lang="en-US" sz="2400" dirty="0" smtClean="0"/>
              <a:t>Amended on 27</a:t>
            </a:r>
            <a:r>
              <a:rPr lang="en-US" sz="2400" baseline="30000" dirty="0" smtClean="0"/>
              <a:t>th</a:t>
            </a:r>
            <a:r>
              <a:rPr lang="en-US" sz="2400" dirty="0" smtClean="0"/>
              <a:t> October 2009 </a:t>
            </a:r>
          </a:p>
          <a:p>
            <a:pPr marL="457200" indent="-457200" algn="just">
              <a:spcBef>
                <a:spcPts val="600"/>
              </a:spcBef>
              <a:spcAft>
                <a:spcPts val="600"/>
              </a:spcAft>
              <a:buFont typeface="Wingdings" panose="05000000000000000000" pitchFamily="2" charset="2"/>
              <a:buChar char="Ø"/>
            </a:pPr>
            <a:r>
              <a:rPr lang="en-US" sz="2400" dirty="0" smtClean="0"/>
              <a:t>Amended Act is know as – The Information Technology (amendment) Act, 2008</a:t>
            </a:r>
          </a:p>
        </p:txBody>
      </p:sp>
      <p:sp>
        <p:nvSpPr>
          <p:cNvPr id="6" name="TextBox 5"/>
          <p:cNvSpPr txBox="1"/>
          <p:nvPr/>
        </p:nvSpPr>
        <p:spPr>
          <a:xfrm>
            <a:off x="3200400" y="77723"/>
            <a:ext cx="6104965" cy="769441"/>
          </a:xfrm>
          <a:prstGeom prst="rect">
            <a:avLst/>
          </a:prstGeom>
          <a:noFill/>
        </p:spPr>
        <p:txBody>
          <a:bodyPr wrap="square" rtlCol="0">
            <a:spAutoFit/>
          </a:bodyPr>
          <a:lstStyle/>
          <a:p>
            <a:pPr algn="ctr"/>
            <a:r>
              <a:rPr lang="en-US" sz="4400" b="1" dirty="0" smtClean="0"/>
              <a:t>Cyber Laws</a:t>
            </a:r>
            <a:endParaRPr lang="en-US" sz="4400" b="1" dirty="0"/>
          </a:p>
        </p:txBody>
      </p:sp>
      <p:pic>
        <p:nvPicPr>
          <p:cNvPr id="7" name="Picture 2" descr="INTRODUCTION•   Information Technology Act 2000, is to provide legal recognition for transactions carried out by    means ..."/>
          <p:cNvPicPr>
            <a:picLocks noChangeAspect="1" noChangeArrowheads="1"/>
          </p:cNvPicPr>
          <p:nvPr/>
        </p:nvPicPr>
        <p:blipFill rotWithShape="1">
          <a:blip r:embed="rId2">
            <a:extLst>
              <a:ext uri="{28A0092B-C50C-407E-A947-70E740481C1C}">
                <a14:useLocalDpi xmlns:a14="http://schemas.microsoft.com/office/drawing/2010/main" val="0"/>
              </a:ext>
            </a:extLst>
          </a:blip>
          <a:srcRect t="57954" b="8666"/>
          <a:stretch/>
        </p:blipFill>
        <p:spPr bwMode="auto">
          <a:xfrm>
            <a:off x="847163" y="4086585"/>
            <a:ext cx="1096831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46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endment of IT Act 2000•   Criminal Provisions :             Section 66(A)    Section 6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77" y="0"/>
            <a:ext cx="8780928" cy="658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86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t……..    •   Section 66(B)                                 •   Section 66(C)    •   Dishonestly        receiving stolen..."/>
          <p:cNvPicPr>
            <a:picLocks noChangeAspect="1" noChangeArrowheads="1"/>
          </p:cNvPicPr>
          <p:nvPr/>
        </p:nvPicPr>
        <p:blipFill rotWithShape="1">
          <a:blip r:embed="rId2">
            <a:extLst>
              <a:ext uri="{28A0092B-C50C-407E-A947-70E740481C1C}">
                <a14:useLocalDpi xmlns:a14="http://schemas.microsoft.com/office/drawing/2010/main" val="0"/>
              </a:ext>
            </a:extLst>
          </a:blip>
          <a:srcRect t="20376"/>
          <a:stretch/>
        </p:blipFill>
        <p:spPr bwMode="auto">
          <a:xfrm>
            <a:off x="1129553" y="732060"/>
            <a:ext cx="9776011" cy="583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6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Section 66(E)                           •Section 66(F)•Violation of privacy - new provision    •Cyber terrorism -..."/>
          <p:cNvPicPr>
            <a:picLocks noChangeAspect="1" noChangeArrowheads="1"/>
          </p:cNvPicPr>
          <p:nvPr/>
        </p:nvPicPr>
        <p:blipFill rotWithShape="1">
          <a:blip r:embed="rId2">
            <a:extLst>
              <a:ext uri="{28A0092B-C50C-407E-A947-70E740481C1C}">
                <a14:useLocalDpi xmlns:a14="http://schemas.microsoft.com/office/drawing/2010/main" val="0"/>
              </a:ext>
            </a:extLst>
          </a:blip>
          <a:srcRect t="18935"/>
          <a:stretch/>
        </p:blipFill>
        <p:spPr bwMode="auto">
          <a:xfrm>
            <a:off x="424516" y="658904"/>
            <a:ext cx="10400366" cy="63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4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6478" y="3419475"/>
            <a:ext cx="19044" cy="19049"/>
          </a:xfrm>
          <a:prstGeom prst="rect">
            <a:avLst/>
          </a:prstGeom>
        </p:spPr>
      </p:pic>
      <p:pic>
        <p:nvPicPr>
          <p:cNvPr id="4" name="Picture 3"/>
          <p:cNvPicPr>
            <a:picLocks noChangeAspect="1"/>
          </p:cNvPicPr>
          <p:nvPr/>
        </p:nvPicPr>
        <p:blipFill rotWithShape="1">
          <a:blip r:embed="rId3"/>
          <a:srcRect l="15033" t="34926" r="39493" b="18382"/>
          <a:stretch/>
        </p:blipFill>
        <p:spPr>
          <a:xfrm>
            <a:off x="1130110" y="547305"/>
            <a:ext cx="9950824" cy="5744340"/>
          </a:xfrm>
          <a:prstGeom prst="rect">
            <a:avLst/>
          </a:prstGeom>
        </p:spPr>
      </p:pic>
    </p:spTree>
    <p:extLst>
      <p:ext uri="{BB962C8B-B14F-4D97-AF65-F5344CB8AC3E}">
        <p14:creationId xmlns:p14="http://schemas.microsoft.com/office/powerpoint/2010/main" val="48842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6478" y="3419475"/>
            <a:ext cx="19044" cy="19049"/>
          </a:xfrm>
          <a:prstGeom prst="rect">
            <a:avLst/>
          </a:prstGeom>
        </p:spPr>
      </p:pic>
      <p:pic>
        <p:nvPicPr>
          <p:cNvPr id="5122" name="Picture 2" descr="Cont…….          • Section 67(B) – new provision          • Creating, collecting, browsing, downloading, etc of Child     ..."/>
          <p:cNvPicPr>
            <a:picLocks noChangeAspect="1" noChangeArrowheads="1"/>
          </p:cNvPicPr>
          <p:nvPr/>
        </p:nvPicPr>
        <p:blipFill rotWithShape="1">
          <a:blip r:embed="rId3">
            <a:extLst>
              <a:ext uri="{28A0092B-C50C-407E-A947-70E740481C1C}">
                <a14:useLocalDpi xmlns:a14="http://schemas.microsoft.com/office/drawing/2010/main" val="0"/>
              </a:ext>
            </a:extLst>
          </a:blip>
          <a:srcRect t="19969"/>
          <a:stretch/>
        </p:blipFill>
        <p:spPr bwMode="auto">
          <a:xfrm>
            <a:off x="854823" y="454409"/>
            <a:ext cx="9943166" cy="596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80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704221"/>
              </p:ext>
            </p:extLst>
          </p:nvPr>
        </p:nvGraphicFramePr>
        <p:xfrm>
          <a:off x="322729" y="561601"/>
          <a:ext cx="11134166" cy="5825752"/>
        </p:xfrm>
        <a:graphic>
          <a:graphicData uri="http://schemas.openxmlformats.org/drawingml/2006/table">
            <a:tbl>
              <a:tblPr>
                <a:tableStyleId>{3C2FFA5D-87B4-456A-9821-1D502468CF0F}</a:tableStyleId>
              </a:tblPr>
              <a:tblGrid>
                <a:gridCol w="833718"/>
                <a:gridCol w="3830095"/>
                <a:gridCol w="3225962"/>
                <a:gridCol w="3244391"/>
              </a:tblGrid>
              <a:tr h="55508">
                <a:tc>
                  <a:txBody>
                    <a:bodyPr/>
                    <a:lstStyle/>
                    <a:p>
                      <a:pPr algn="ctr" fontAlgn="t"/>
                      <a:r>
                        <a:rPr lang="en-US" sz="1800" b="1" dirty="0">
                          <a:effectLst/>
                        </a:rPr>
                        <a:t>Section</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dirty="0">
                          <a:effectLst/>
                        </a:rPr>
                        <a:t>Offence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a:effectLst/>
                        </a:rPr>
                        <a:t>Punishment</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dirty="0" err="1">
                          <a:effectLst/>
                        </a:rPr>
                        <a:t>Bailability</a:t>
                      </a:r>
                      <a:r>
                        <a:rPr lang="en-US" sz="1800" b="1" dirty="0">
                          <a:effectLst/>
                        </a:rPr>
                        <a:t> and </a:t>
                      </a:r>
                      <a:r>
                        <a:rPr lang="en-US" sz="1800" b="1" dirty="0" err="1">
                          <a:effectLst/>
                        </a:rPr>
                        <a:t>Congizability</a:t>
                      </a:r>
                      <a:endParaRPr lang="en-US" sz="1800" b="1" dirty="0">
                        <a:effectLst/>
                      </a:endParaRP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69">
                <a:tc>
                  <a:txBody>
                    <a:bodyPr/>
                    <a:lstStyle/>
                    <a:p>
                      <a:pPr fontAlgn="t"/>
                      <a:r>
                        <a:rPr lang="en-US" sz="1800" dirty="0">
                          <a:effectLst/>
                        </a:rPr>
                        <a:t>65</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Tampering with Computer Source Code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Imprisonment up to 3 years or fine up to </a:t>
                      </a:r>
                      <a:r>
                        <a:rPr lang="en-US" sz="1800" dirty="0" err="1">
                          <a:effectLst/>
                        </a:rPr>
                        <a:t>Rs</a:t>
                      </a:r>
                      <a:r>
                        <a:rPr lang="en-US" sz="1800" dirty="0">
                          <a:effectLst/>
                        </a:rPr>
                        <a:t> 2 lakhs</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Offence is </a:t>
                      </a:r>
                      <a:r>
                        <a:rPr lang="en-US" sz="1800" dirty="0" err="1">
                          <a:effectLst/>
                        </a:rPr>
                        <a:t>Bailable</a:t>
                      </a:r>
                      <a:r>
                        <a:rPr lang="en-US" sz="1800" dirty="0">
                          <a:effectLst/>
                        </a:rPr>
                        <a:t>,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49">
                <a:tc>
                  <a:txBody>
                    <a:bodyPr/>
                    <a:lstStyle/>
                    <a:p>
                      <a:pPr fontAlgn="t"/>
                      <a:r>
                        <a:rPr lang="en-US" sz="1800">
                          <a:effectLst/>
                        </a:rPr>
                        <a:t>66</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Computer Related Offences</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Imprisonment up to 3 years or fine up to </a:t>
                      </a:r>
                      <a:r>
                        <a:rPr lang="en-US" sz="1800" dirty="0" err="1">
                          <a:effectLst/>
                        </a:rPr>
                        <a:t>Rs</a:t>
                      </a:r>
                      <a:r>
                        <a:rPr lang="en-US" sz="1800" dirty="0">
                          <a:effectLst/>
                        </a:rPr>
                        <a:t> 5 lakhs</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Offence is Bailable, Cognizable and</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90">
                <a:tc>
                  <a:txBody>
                    <a:bodyPr/>
                    <a:lstStyle/>
                    <a:p>
                      <a:pPr fontAlgn="t"/>
                      <a:r>
                        <a:rPr lang="en-US" sz="1800">
                          <a:effectLst/>
                        </a:rPr>
                        <a:t>66-A</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Sending offensive messages through Communication service, etc...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Imprisonment up to 3 years and fine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Offence is Bailable,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90">
                <a:tc>
                  <a:txBody>
                    <a:bodyPr/>
                    <a:lstStyle/>
                    <a:p>
                      <a:pPr fontAlgn="t"/>
                      <a:r>
                        <a:rPr lang="en-US" sz="1800">
                          <a:effectLst/>
                        </a:rPr>
                        <a:t>66-B</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Dishonestly receiving stolen computer resource or communication device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Imprisonment up to 3 years and/or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Offence is </a:t>
                      </a:r>
                      <a:r>
                        <a:rPr lang="en-US" sz="1800" dirty="0" err="1">
                          <a:effectLst/>
                        </a:rPr>
                        <a:t>Bailable</a:t>
                      </a:r>
                      <a:r>
                        <a:rPr lang="en-US" sz="1800" dirty="0">
                          <a:effectLst/>
                        </a:rPr>
                        <a:t>,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90">
                <a:tc>
                  <a:txBody>
                    <a:bodyPr/>
                    <a:lstStyle/>
                    <a:p>
                      <a:pPr fontAlgn="t"/>
                      <a:r>
                        <a:rPr lang="en-US" sz="1800">
                          <a:effectLst/>
                        </a:rPr>
                        <a:t>66-C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Identity Theft</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Imprisonment of either description up to 3 years and/or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Offence is </a:t>
                      </a:r>
                      <a:r>
                        <a:rPr lang="en-US" sz="1800" dirty="0" err="1">
                          <a:effectLst/>
                        </a:rPr>
                        <a:t>Bailable</a:t>
                      </a:r>
                      <a:r>
                        <a:rPr lang="en-US" sz="1800" dirty="0">
                          <a:effectLst/>
                        </a:rPr>
                        <a:t>,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90">
                <a:tc>
                  <a:txBody>
                    <a:bodyPr/>
                    <a:lstStyle/>
                    <a:p>
                      <a:pPr fontAlgn="t"/>
                      <a:r>
                        <a:rPr lang="en-US" sz="1800">
                          <a:effectLst/>
                        </a:rPr>
                        <a:t>66-D</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Cheating by Personation by using computer resource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Imprisonment of either description up to 3 years and /or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Offence is </a:t>
                      </a:r>
                      <a:r>
                        <a:rPr lang="en-US" sz="1800" dirty="0" err="1">
                          <a:effectLst/>
                        </a:rPr>
                        <a:t>Bailable</a:t>
                      </a:r>
                      <a:r>
                        <a:rPr lang="en-US" sz="1800" dirty="0">
                          <a:effectLst/>
                        </a:rPr>
                        <a:t>,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69">
                <a:tc>
                  <a:txBody>
                    <a:bodyPr/>
                    <a:lstStyle/>
                    <a:p>
                      <a:pPr fontAlgn="t"/>
                      <a:r>
                        <a:rPr lang="en-US" sz="1800">
                          <a:effectLst/>
                        </a:rPr>
                        <a:t>66-E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Violation of Privacy</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Imprisonment up to 3 years and /or fine up to Rs. 2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Offence is Bailable,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5784">
                <a:tc>
                  <a:txBody>
                    <a:bodyPr/>
                    <a:lstStyle/>
                    <a:p>
                      <a:pPr fontAlgn="t"/>
                      <a:r>
                        <a:rPr lang="en-US" sz="1800">
                          <a:effectLst/>
                        </a:rPr>
                        <a:t>66-F</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Cyber Terrorism</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a:effectLst/>
                        </a:rPr>
                        <a:t>Imprisonment extend to imprisonment for Life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rPr>
                        <a:t>Offence is Non-</a:t>
                      </a:r>
                      <a:r>
                        <a:rPr lang="en-US" sz="1800" dirty="0" err="1">
                          <a:effectLst/>
                        </a:rPr>
                        <a:t>Bailable</a:t>
                      </a:r>
                      <a:r>
                        <a:rPr lang="en-US" sz="1800" dirty="0">
                          <a:effectLst/>
                        </a:rPr>
                        <a:t>, Cognizable and triable by Court of Sessions</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536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7988671"/>
              </p:ext>
            </p:extLst>
          </p:nvPr>
        </p:nvGraphicFramePr>
        <p:xfrm>
          <a:off x="793377" y="373343"/>
          <a:ext cx="10623178" cy="6454782"/>
        </p:xfrm>
        <a:graphic>
          <a:graphicData uri="http://schemas.openxmlformats.org/drawingml/2006/table">
            <a:tbl>
              <a:tblPr>
                <a:tableStyleId>{775DCB02-9BB8-47FD-8907-85C794F793BA}</a:tableStyleId>
              </a:tblPr>
              <a:tblGrid>
                <a:gridCol w="806823"/>
                <a:gridCol w="2743200"/>
                <a:gridCol w="3977661"/>
                <a:gridCol w="3095494"/>
              </a:tblGrid>
              <a:tr h="261360">
                <a:tc>
                  <a:txBody>
                    <a:bodyPr/>
                    <a:lstStyle/>
                    <a:p>
                      <a:pPr algn="ctr" fontAlgn="t"/>
                      <a:r>
                        <a:rPr lang="en-US" sz="1800" b="1" dirty="0">
                          <a:effectLst/>
                        </a:rPr>
                        <a:t>Section</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dirty="0">
                          <a:effectLst/>
                        </a:rPr>
                        <a:t>Offence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dirty="0">
                          <a:effectLst/>
                        </a:rPr>
                        <a:t>Punishment</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dirty="0" err="1">
                          <a:effectLst/>
                        </a:rPr>
                        <a:t>Bailability</a:t>
                      </a:r>
                      <a:r>
                        <a:rPr lang="en-US" sz="1800" b="1" dirty="0">
                          <a:effectLst/>
                        </a:rPr>
                        <a:t> and </a:t>
                      </a:r>
                      <a:r>
                        <a:rPr lang="en-US" sz="1800" b="1" dirty="0" err="1">
                          <a:effectLst/>
                        </a:rPr>
                        <a:t>Congizability</a:t>
                      </a:r>
                      <a:endParaRPr lang="en-US" sz="1800" b="1" dirty="0">
                        <a:effectLst/>
                      </a:endParaRP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8603">
                <a:tc>
                  <a:txBody>
                    <a:bodyPr/>
                    <a:lstStyle/>
                    <a:p>
                      <a:pPr fontAlgn="t"/>
                      <a:r>
                        <a:rPr lang="en-US" sz="1600" dirty="0">
                          <a:effectLst/>
                        </a:rPr>
                        <a:t>67</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Publishing or transmitting obscene material in electronic form</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On first Conviction, imprisonment up to 3 years and/or fine up to </a:t>
                      </a:r>
                      <a:r>
                        <a:rPr lang="en-US" sz="1600" dirty="0" err="1">
                          <a:effectLst/>
                        </a:rPr>
                        <a:t>Rs</a:t>
                      </a:r>
                      <a:r>
                        <a:rPr lang="en-US" sz="1600" dirty="0">
                          <a:effectLst/>
                        </a:rPr>
                        <a:t>. 5 lakh On Subsequent Conviction imprisonment up to 5 years and/or fine up to </a:t>
                      </a:r>
                      <a:r>
                        <a:rPr lang="en-US" sz="1600" dirty="0" err="1">
                          <a:effectLst/>
                        </a:rPr>
                        <a:t>Rs</a:t>
                      </a:r>
                      <a:r>
                        <a:rPr lang="en-US" sz="1600" dirty="0">
                          <a:effectLst/>
                        </a:rPr>
                        <a:t>. 10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Offence is Bailable,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4827">
                <a:tc>
                  <a:txBody>
                    <a:bodyPr/>
                    <a:lstStyle/>
                    <a:p>
                      <a:pPr fontAlgn="t"/>
                      <a:r>
                        <a:rPr lang="en-US" sz="1600">
                          <a:effectLst/>
                        </a:rPr>
                        <a:t>67-A</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Publishing or transmitting of material containing sexually explicit act, etc... in electronic form</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On first Conviction imprisonment up to 5 years and/or fine up to Rs. 10 lakh On Subsequent Conviction imprisonment up to 7 years and/or fine up to Rs. 10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Offence is Non-Bailable,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7761">
                <a:tc>
                  <a:txBody>
                    <a:bodyPr/>
                    <a:lstStyle/>
                    <a:p>
                      <a:pPr fontAlgn="t"/>
                      <a:r>
                        <a:rPr lang="en-US" sz="1600">
                          <a:effectLst/>
                        </a:rPr>
                        <a:t>67-B</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Publishing or transmitting of material depicting children in sexually explicit act etc., in electronic form</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On first Conviction imprisonment of either description up to 5 years and/or fine up to Rs. 10 lakh On Subsequent Conviction imprisonment of either description up to 7 years and/or fine up to Rs. 10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Offence is Non Bailable, Cognizable and triable by Court of JMFC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9825">
                <a:tc>
                  <a:txBody>
                    <a:bodyPr/>
                    <a:lstStyle/>
                    <a:p>
                      <a:pPr fontAlgn="t"/>
                      <a:r>
                        <a:rPr lang="en-US" sz="1600">
                          <a:effectLst/>
                        </a:rPr>
                        <a:t>67-C</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Intermediary intentionally or knowingly contravening the directions about Preservation and retention of information</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Imprisonment up to 3 years and fine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Offence is Bailable, 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075">
                <a:tc>
                  <a:txBody>
                    <a:bodyPr/>
                    <a:lstStyle/>
                    <a:p>
                      <a:pPr fontAlgn="t"/>
                      <a:r>
                        <a:rPr lang="en-US" sz="1600">
                          <a:effectLst/>
                        </a:rPr>
                        <a:t>68</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Failure to comply with the directions given by Controller</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Imprisonment up to 2 years and/or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Offence is Bailable, Non-Cognizable.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7337">
                <a:tc>
                  <a:txBody>
                    <a:bodyPr/>
                    <a:lstStyle/>
                    <a:p>
                      <a:pPr fontAlgn="t"/>
                      <a:r>
                        <a:rPr lang="en-US" sz="1600" dirty="0">
                          <a:effectLst/>
                        </a:rPr>
                        <a:t>69</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Failure to assist the agency referred to in sub section (3) in regard interception or monitoring or decryption of any information through any computer resource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Imprisonment up to 7 years and fine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Offence is Non-</a:t>
                      </a:r>
                      <a:r>
                        <a:rPr lang="en-US" sz="1600" dirty="0" err="1">
                          <a:effectLst/>
                        </a:rPr>
                        <a:t>Bailable</a:t>
                      </a:r>
                      <a:r>
                        <a:rPr lang="en-US" sz="1600" dirty="0">
                          <a:effectLst/>
                        </a:rPr>
                        <a:t>, 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020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8826479"/>
              </p:ext>
            </p:extLst>
          </p:nvPr>
        </p:nvGraphicFramePr>
        <p:xfrm>
          <a:off x="954741" y="534707"/>
          <a:ext cx="10408024" cy="5698500"/>
        </p:xfrm>
        <a:graphic>
          <a:graphicData uri="http://schemas.openxmlformats.org/drawingml/2006/table">
            <a:tbl>
              <a:tblPr>
                <a:tableStyleId>{08FB837D-C827-4EFA-A057-4D05807E0F7C}</a:tableStyleId>
              </a:tblPr>
              <a:tblGrid>
                <a:gridCol w="766483"/>
                <a:gridCol w="4034117"/>
                <a:gridCol w="2574624"/>
                <a:gridCol w="3032800"/>
              </a:tblGrid>
              <a:tr h="55508">
                <a:tc>
                  <a:txBody>
                    <a:bodyPr/>
                    <a:lstStyle/>
                    <a:p>
                      <a:pPr algn="ctr" fontAlgn="t"/>
                      <a:r>
                        <a:rPr lang="en-US" sz="1600" b="1" dirty="0">
                          <a:effectLst/>
                        </a:rPr>
                        <a:t>Section</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dirty="0">
                          <a:effectLst/>
                        </a:rPr>
                        <a:t>Offence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dirty="0">
                          <a:effectLst/>
                        </a:rPr>
                        <a:t>Punishment</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dirty="0" err="1">
                          <a:effectLst/>
                        </a:rPr>
                        <a:t>Bailability</a:t>
                      </a:r>
                      <a:r>
                        <a:rPr lang="en-US" sz="1600" b="1" dirty="0">
                          <a:effectLst/>
                        </a:rPr>
                        <a:t> and </a:t>
                      </a:r>
                      <a:r>
                        <a:rPr lang="en-US" sz="1600" b="1" dirty="0" err="1">
                          <a:effectLst/>
                        </a:rPr>
                        <a:t>Congizability</a:t>
                      </a:r>
                      <a:endParaRPr lang="en-US" sz="1600" b="1" dirty="0">
                        <a:effectLst/>
                      </a:endParaRP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72">
                <a:tc>
                  <a:txBody>
                    <a:bodyPr/>
                    <a:lstStyle/>
                    <a:p>
                      <a:pPr fontAlgn="t"/>
                      <a:r>
                        <a:rPr lang="en-US" sz="1400" dirty="0">
                          <a:effectLst/>
                        </a:rPr>
                        <a:t>69-A</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Failure of the intermediary to comply with the direction issued for blocking for public access of any information through any computer resource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up to 7 years and fine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Offence is Non-</a:t>
                      </a:r>
                      <a:r>
                        <a:rPr lang="en-US" sz="1400" dirty="0" err="1">
                          <a:effectLst/>
                        </a:rPr>
                        <a:t>Bailable</a:t>
                      </a:r>
                      <a:r>
                        <a:rPr lang="en-US" sz="1400" dirty="0">
                          <a:effectLst/>
                        </a:rPr>
                        <a:t>, 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595">
                <a:tc>
                  <a:txBody>
                    <a:bodyPr/>
                    <a:lstStyle/>
                    <a:p>
                      <a:pPr fontAlgn="t"/>
                      <a:r>
                        <a:rPr lang="en-US" sz="1400">
                          <a:effectLst/>
                        </a:rPr>
                        <a:t>69-B</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Intermediary who intentionally or knowingly contravenes the provisions of sub-section (2) in regard monitor and collect traffic data or information through any computer resource for cybersecurity</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Imprisonment up to 3 years and fine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Offence is </a:t>
                      </a:r>
                      <a:r>
                        <a:rPr lang="en-US" sz="1400" dirty="0" err="1">
                          <a:effectLst/>
                        </a:rPr>
                        <a:t>Bailable</a:t>
                      </a:r>
                      <a:r>
                        <a:rPr lang="en-US" sz="1400" dirty="0">
                          <a:effectLst/>
                        </a:rPr>
                        <a:t>, 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51">
                <a:tc>
                  <a:txBody>
                    <a:bodyPr/>
                    <a:lstStyle/>
                    <a:p>
                      <a:pPr fontAlgn="t"/>
                      <a:r>
                        <a:rPr lang="en-US" sz="1400">
                          <a:effectLst/>
                        </a:rPr>
                        <a:t>70</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Any person who secures access or attempts to secure access to the protected system in contravention of provision of Sec. 70</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of either description up to 10 years and fine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Offence is Non-Bailable, 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56">
                <a:tc>
                  <a:txBody>
                    <a:bodyPr/>
                    <a:lstStyle/>
                    <a:p>
                      <a:pPr fontAlgn="t"/>
                      <a:r>
                        <a:rPr lang="en-US" sz="1400">
                          <a:effectLst/>
                        </a:rPr>
                        <a:t>70-B</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Indian Computer Emergency Response Team to serve as national agency for incident response. Any service provider, intermediaries, data centres, etc., who fails to prove the information called for or comply with the direction issued by the ICERT.</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Imprisonment up to 1 year and/or fine up to </a:t>
                      </a:r>
                      <a:r>
                        <a:rPr lang="en-US" sz="1400" dirty="0" err="1">
                          <a:effectLst/>
                        </a:rPr>
                        <a:t>Rs</a:t>
                      </a:r>
                      <a:r>
                        <a:rPr lang="en-US" sz="1400" dirty="0">
                          <a:effectLst/>
                        </a:rPr>
                        <a:t>.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Offence is Bailable, Non-Cognizable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69">
                <a:tc>
                  <a:txBody>
                    <a:bodyPr/>
                    <a:lstStyle/>
                    <a:p>
                      <a:pPr fontAlgn="t"/>
                      <a:r>
                        <a:rPr lang="en-US" sz="1400">
                          <a:effectLst/>
                        </a:rPr>
                        <a:t>71</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Misrepresentation to the Controller to the Certifying Authority</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up to 2 years and/ 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Offence is Bailable, Non-Cognizable.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49">
                <a:tc>
                  <a:txBody>
                    <a:bodyPr/>
                    <a:lstStyle/>
                    <a:p>
                      <a:pPr fontAlgn="t"/>
                      <a:r>
                        <a:rPr lang="en-US" sz="1400">
                          <a:effectLst/>
                        </a:rPr>
                        <a:t>72</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Breach of Confidentiality and privacy</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up to 2 years and/or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Offence is Bailable, Non-Cognizable.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49">
                <a:tc>
                  <a:txBody>
                    <a:bodyPr/>
                    <a:lstStyle/>
                    <a:p>
                      <a:pPr fontAlgn="t"/>
                      <a:r>
                        <a:rPr lang="en-US" sz="1400">
                          <a:effectLst/>
                        </a:rPr>
                        <a:t>72-A</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Disclosure of information in breach of lawful contract</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up to 3 years and/or fine up to Rs. 5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Offence is Cognizable, Bailable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90">
                <a:tc>
                  <a:txBody>
                    <a:bodyPr/>
                    <a:lstStyle/>
                    <a:p>
                      <a:pPr fontAlgn="t"/>
                      <a:r>
                        <a:rPr lang="en-US" sz="1400">
                          <a:effectLst/>
                        </a:rPr>
                        <a:t>73</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Publishing electronic Signature Certificate false in certain particulars</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up to 2 years and/or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Offence is Bailable, Non-Cognizable.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49">
                <a:tc>
                  <a:txBody>
                    <a:bodyPr/>
                    <a:lstStyle/>
                    <a:p>
                      <a:pPr fontAlgn="t"/>
                      <a:r>
                        <a:rPr lang="en-US" sz="1400">
                          <a:effectLst/>
                        </a:rPr>
                        <a:t>74</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Publication for fraudulent purpose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rPr>
                        <a:t>Imprisonment up to 2 years and/or fine up to Rs. 1 lakh</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dirty="0">
                          <a:effectLst/>
                        </a:rPr>
                        <a:t>Offence is </a:t>
                      </a:r>
                      <a:r>
                        <a:rPr lang="en-US" sz="1400" dirty="0" err="1">
                          <a:effectLst/>
                        </a:rPr>
                        <a:t>Bailable</a:t>
                      </a:r>
                      <a:r>
                        <a:rPr lang="en-US" sz="1400" dirty="0">
                          <a:effectLst/>
                        </a:rPr>
                        <a:t>, Non-Cognizable.</a:t>
                      </a:r>
                    </a:p>
                  </a:txBody>
                  <a:tcPr marL="6033" marR="6033" marT="6033" marB="6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680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506" y="1169894"/>
            <a:ext cx="10434917" cy="5447645"/>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Ø"/>
            </a:pPr>
            <a:r>
              <a:rPr lang="en-US" sz="2800" dirty="0" smtClean="0"/>
              <a:t>To provide legal recognition for transactions:</a:t>
            </a:r>
          </a:p>
          <a:p>
            <a:pPr marL="742950" lvl="1" indent="-285750" algn="just">
              <a:spcBef>
                <a:spcPts val="600"/>
              </a:spcBef>
              <a:spcAft>
                <a:spcPts val="600"/>
              </a:spcAft>
              <a:buFont typeface="Arial" panose="020B0604020202020204" pitchFamily="34" charset="0"/>
              <a:buChar char="•"/>
            </a:pPr>
            <a:r>
              <a:rPr lang="en-US" sz="2800" dirty="0" smtClean="0"/>
              <a:t>Carried out by means of electronic data interchange, and</a:t>
            </a:r>
          </a:p>
          <a:p>
            <a:pPr marL="742950" lvl="1" indent="-285750" algn="just">
              <a:spcBef>
                <a:spcPts val="600"/>
              </a:spcBef>
              <a:spcAft>
                <a:spcPts val="600"/>
              </a:spcAft>
              <a:buFont typeface="Arial" panose="020B0604020202020204" pitchFamily="34" charset="0"/>
              <a:buChar char="•"/>
            </a:pPr>
            <a:r>
              <a:rPr lang="en-US" sz="2800" dirty="0" smtClean="0"/>
              <a:t>Other means of electronic communication, commonly referred to as “electronic commerce”, </a:t>
            </a:r>
            <a:r>
              <a:rPr lang="en-US" sz="2800" dirty="0"/>
              <a:t> </a:t>
            </a:r>
            <a:r>
              <a:rPr lang="en-US" sz="2800" dirty="0" smtClean="0"/>
              <a:t>involving the use of alternatives to paper-based methods of communication and storage of information</a:t>
            </a:r>
          </a:p>
          <a:p>
            <a:pPr marL="457200" indent="-457200" algn="just">
              <a:spcBef>
                <a:spcPts val="600"/>
              </a:spcBef>
              <a:spcAft>
                <a:spcPts val="600"/>
              </a:spcAft>
              <a:buFont typeface="Wingdings" panose="05000000000000000000" pitchFamily="2" charset="2"/>
              <a:buChar char="Ø"/>
            </a:pPr>
            <a:r>
              <a:rPr lang="en-US" sz="2800" dirty="0" smtClean="0"/>
              <a:t>To facilitate electronic filing of documents with the Government agencies</a:t>
            </a:r>
          </a:p>
          <a:p>
            <a:pPr marL="457200" indent="-457200" algn="just">
              <a:spcBef>
                <a:spcPts val="600"/>
              </a:spcBef>
              <a:spcAft>
                <a:spcPts val="600"/>
              </a:spcAft>
              <a:buFont typeface="Wingdings" panose="05000000000000000000" pitchFamily="2" charset="2"/>
              <a:buChar char="Ø"/>
            </a:pPr>
            <a:r>
              <a:rPr lang="en-US" sz="2800" dirty="0" smtClean="0"/>
              <a:t>To amend the Indian Penal Code, the Indian Evidence Act, 1872, the Bankers' Book Evidence Act, 1891 and the Reserve Bank of India Act, 1934</a:t>
            </a:r>
          </a:p>
        </p:txBody>
      </p:sp>
      <p:sp>
        <p:nvSpPr>
          <p:cNvPr id="5" name="TextBox 4"/>
          <p:cNvSpPr txBox="1"/>
          <p:nvPr/>
        </p:nvSpPr>
        <p:spPr>
          <a:xfrm>
            <a:off x="3375212" y="400453"/>
            <a:ext cx="6104965" cy="769441"/>
          </a:xfrm>
          <a:prstGeom prst="rect">
            <a:avLst/>
          </a:prstGeom>
          <a:noFill/>
        </p:spPr>
        <p:txBody>
          <a:bodyPr wrap="square" rtlCol="0">
            <a:spAutoFit/>
          </a:bodyPr>
          <a:lstStyle/>
          <a:p>
            <a:pPr algn="ctr"/>
            <a:r>
              <a:rPr lang="en-US" sz="4400" b="1" dirty="0" smtClean="0"/>
              <a:t>Objectives of IT Act</a:t>
            </a:r>
            <a:endParaRPr lang="en-US" sz="4400" b="1" dirty="0"/>
          </a:p>
        </p:txBody>
      </p:sp>
    </p:spTree>
    <p:extLst>
      <p:ext uri="{BB962C8B-B14F-4D97-AF65-F5344CB8AC3E}">
        <p14:creationId xmlns:p14="http://schemas.microsoft.com/office/powerpoint/2010/main" val="361100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8189" y="530326"/>
            <a:ext cx="10434917" cy="6117059"/>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t>Salient features of information technology act</a:t>
            </a:r>
          </a:p>
          <a:p>
            <a:pPr marL="742950" lvl="1" indent="-285750">
              <a:spcBef>
                <a:spcPts val="300"/>
              </a:spcBef>
              <a:spcAft>
                <a:spcPts val="300"/>
              </a:spcAft>
              <a:buFont typeface="Arial" panose="020B0604020202020204" pitchFamily="34" charset="0"/>
              <a:buChar char="•"/>
            </a:pPr>
            <a:r>
              <a:rPr lang="en-US" dirty="0" smtClean="0"/>
              <a:t>The </a:t>
            </a:r>
            <a:r>
              <a:rPr lang="en-US" dirty="0"/>
              <a:t>Act gives legal recognition of Electronic Documents. </a:t>
            </a:r>
          </a:p>
          <a:p>
            <a:pPr marL="742950" lvl="1" indent="-285750">
              <a:spcBef>
                <a:spcPts val="300"/>
              </a:spcBef>
              <a:spcAft>
                <a:spcPts val="300"/>
              </a:spcAft>
              <a:buFont typeface="Arial" panose="020B0604020202020204" pitchFamily="34" charset="0"/>
              <a:buChar char="•"/>
            </a:pPr>
            <a:r>
              <a:rPr lang="en-US" dirty="0"/>
              <a:t>The Act gives legal recognition of Digital Signatures. </a:t>
            </a:r>
          </a:p>
          <a:p>
            <a:pPr marL="742950" lvl="1" indent="-285750">
              <a:spcBef>
                <a:spcPts val="300"/>
              </a:spcBef>
              <a:spcAft>
                <a:spcPts val="300"/>
              </a:spcAft>
              <a:buFont typeface="Arial" panose="020B0604020202020204" pitchFamily="34" charset="0"/>
              <a:buChar char="•"/>
            </a:pPr>
            <a:r>
              <a:rPr lang="en-US" dirty="0"/>
              <a:t>It describes and elaborates Offenses, penalties and Contraventions. </a:t>
            </a:r>
          </a:p>
          <a:p>
            <a:pPr marL="742950" lvl="1" indent="-285750">
              <a:spcBef>
                <a:spcPts val="300"/>
              </a:spcBef>
              <a:spcAft>
                <a:spcPts val="300"/>
              </a:spcAft>
              <a:buFont typeface="Arial" panose="020B0604020202020204" pitchFamily="34" charset="0"/>
              <a:buChar char="•"/>
            </a:pPr>
            <a:r>
              <a:rPr lang="en-US" dirty="0"/>
              <a:t>It gives outline of the Justice Dispensation Systems for cyber crimes. </a:t>
            </a:r>
          </a:p>
          <a:p>
            <a:pPr marL="742950" lvl="1" indent="-285750">
              <a:spcBef>
                <a:spcPts val="300"/>
              </a:spcBef>
              <a:spcAft>
                <a:spcPts val="300"/>
              </a:spcAft>
              <a:buFont typeface="Arial" panose="020B0604020202020204" pitchFamily="34" charset="0"/>
              <a:buChar char="•"/>
            </a:pPr>
            <a:r>
              <a:rPr lang="en-US" dirty="0"/>
              <a:t>The Act also provides for the constitution of the Cyber Regulations Advisory Committee, which shall advice the government as regards any rules, or for any other purpose connected with the said act</a:t>
            </a:r>
            <a:r>
              <a:rPr lang="en-US" dirty="0" smtClean="0"/>
              <a:t>.</a:t>
            </a:r>
          </a:p>
          <a:p>
            <a:pPr marL="742950" lvl="1" indent="-285750">
              <a:spcBef>
                <a:spcPts val="300"/>
              </a:spcBef>
              <a:spcAft>
                <a:spcPts val="300"/>
              </a:spcAft>
              <a:buFont typeface="Arial" panose="020B0604020202020204" pitchFamily="34" charset="0"/>
              <a:buChar char="•"/>
            </a:pPr>
            <a:r>
              <a:rPr lang="en-US" dirty="0"/>
              <a:t>T</a:t>
            </a:r>
            <a:r>
              <a:rPr lang="en-US" dirty="0" smtClean="0"/>
              <a:t>he </a:t>
            </a:r>
            <a:r>
              <a:rPr lang="en-US" dirty="0"/>
              <a:t>said Act also proposed to amend to; The Indian Penal Code, 1860, The Indian Evidence Act, 1872, The Bankers' Books Evidence Act, 1891, The Reserve Bank of India Act, 1934 etc</a:t>
            </a:r>
            <a:r>
              <a:rPr lang="en-US" dirty="0" smtClean="0"/>
              <a:t>.</a:t>
            </a:r>
            <a:endParaRPr lang="en-US" dirty="0"/>
          </a:p>
          <a:p>
            <a:pPr marL="457200" indent="-457200" algn="just">
              <a:spcBef>
                <a:spcPts val="600"/>
              </a:spcBef>
              <a:spcAft>
                <a:spcPts val="600"/>
              </a:spcAft>
              <a:buFont typeface="Wingdings" panose="05000000000000000000" pitchFamily="2" charset="2"/>
              <a:buChar char="Ø"/>
            </a:pPr>
            <a:r>
              <a:rPr lang="en-US" b="1" dirty="0" smtClean="0"/>
              <a:t>IT Act is not applicable to </a:t>
            </a:r>
          </a:p>
          <a:p>
            <a:pPr marL="914400" lvl="1" indent="-457200" algn="just">
              <a:spcBef>
                <a:spcPts val="300"/>
              </a:spcBef>
              <a:spcAft>
                <a:spcPts val="300"/>
              </a:spcAft>
              <a:buFont typeface="Arial" panose="020B0604020202020204" pitchFamily="34" charset="0"/>
              <a:buChar char="•"/>
            </a:pPr>
            <a:r>
              <a:rPr lang="en-US" dirty="0" smtClean="0"/>
              <a:t>A negotiable instrument (other than a </a:t>
            </a:r>
            <a:r>
              <a:rPr lang="en-US" dirty="0" err="1" smtClean="0"/>
              <a:t>cheque</a:t>
            </a:r>
            <a:r>
              <a:rPr lang="en-US" dirty="0" smtClean="0"/>
              <a:t>) as defined section13 of the Negotiable Instruments Act, 1881;</a:t>
            </a:r>
          </a:p>
          <a:p>
            <a:pPr marL="914400" lvl="1" indent="-457200" algn="just">
              <a:spcBef>
                <a:spcPts val="300"/>
              </a:spcBef>
              <a:spcAft>
                <a:spcPts val="300"/>
              </a:spcAft>
              <a:buFont typeface="Arial" panose="020B0604020202020204" pitchFamily="34" charset="0"/>
              <a:buChar char="•"/>
            </a:pPr>
            <a:r>
              <a:rPr lang="en-US" dirty="0" smtClean="0"/>
              <a:t>A power-of-attorney as defined in section 1A of the Powers-of-Attorney Act, 1882;</a:t>
            </a:r>
          </a:p>
          <a:p>
            <a:pPr marL="914400" lvl="1" indent="-457200" algn="just">
              <a:spcBef>
                <a:spcPts val="300"/>
              </a:spcBef>
              <a:spcAft>
                <a:spcPts val="300"/>
              </a:spcAft>
              <a:buFont typeface="Arial" panose="020B0604020202020204" pitchFamily="34" charset="0"/>
              <a:buChar char="•"/>
            </a:pPr>
            <a:r>
              <a:rPr lang="en-US" dirty="0" smtClean="0"/>
              <a:t>A trust as defined in section 3 of the Indian Trusts Act, 1882;</a:t>
            </a:r>
          </a:p>
          <a:p>
            <a:pPr marL="914400" lvl="1" indent="-457200" algn="just">
              <a:spcBef>
                <a:spcPts val="300"/>
              </a:spcBef>
              <a:spcAft>
                <a:spcPts val="300"/>
              </a:spcAft>
              <a:buFont typeface="Arial" panose="020B0604020202020204" pitchFamily="34" charset="0"/>
              <a:buChar char="•"/>
            </a:pPr>
            <a:r>
              <a:rPr lang="en-US" dirty="0" smtClean="0"/>
              <a:t>A will as defined in clause (h) of section 2 of the India Succession Act, 1925 including any other testamentary disposition</a:t>
            </a:r>
          </a:p>
          <a:p>
            <a:pPr marL="914400" lvl="1" indent="-457200" algn="just">
              <a:spcBef>
                <a:spcPts val="300"/>
              </a:spcBef>
              <a:spcAft>
                <a:spcPts val="300"/>
              </a:spcAft>
              <a:buFont typeface="Arial" panose="020B0604020202020204" pitchFamily="34" charset="0"/>
              <a:buChar char="•"/>
            </a:pPr>
            <a:r>
              <a:rPr lang="en-US" dirty="0" smtClean="0"/>
              <a:t>Any contract for the sale or conveyance of immovable property or any interest in such property</a:t>
            </a:r>
          </a:p>
          <a:p>
            <a:pPr marL="914400" lvl="1" indent="-457200" algn="just">
              <a:spcBef>
                <a:spcPts val="300"/>
              </a:spcBef>
              <a:spcAft>
                <a:spcPts val="300"/>
              </a:spcAft>
              <a:buFont typeface="Arial" panose="020B0604020202020204" pitchFamily="34" charset="0"/>
              <a:buChar char="•"/>
            </a:pPr>
            <a:r>
              <a:rPr lang="en-US" dirty="0" smtClean="0"/>
              <a:t>Any such class of documents or transactions as may be notified by the Central Government</a:t>
            </a:r>
          </a:p>
        </p:txBody>
      </p:sp>
    </p:spTree>
    <p:extLst>
      <p:ext uri="{BB962C8B-B14F-4D97-AF65-F5344CB8AC3E}">
        <p14:creationId xmlns:p14="http://schemas.microsoft.com/office/powerpoint/2010/main" val="386367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1" y="355514"/>
            <a:ext cx="4208929" cy="6217087"/>
          </a:xfrm>
          <a:prstGeom prst="rect">
            <a:avLst/>
          </a:prstGeom>
          <a:noFill/>
          <a:ln>
            <a:solidFill>
              <a:srgbClr val="000099"/>
            </a:solidFill>
          </a:ln>
        </p:spPr>
        <p:txBody>
          <a:bodyPr wrap="square" rtlCol="0">
            <a:spAutoFit/>
          </a:bodyPr>
          <a:lstStyle/>
          <a:p>
            <a:pPr algn="just">
              <a:spcBef>
                <a:spcPts val="600"/>
              </a:spcBef>
              <a:spcAft>
                <a:spcPts val="600"/>
              </a:spcAft>
            </a:pPr>
            <a:r>
              <a:rPr lang="en-US" sz="2800" b="1" dirty="0"/>
              <a:t>Terms under IT Act</a:t>
            </a:r>
            <a:endParaRPr lang="en-US" sz="2800" dirty="0" smtClean="0"/>
          </a:p>
          <a:p>
            <a:pPr marL="457200" indent="-457200" algn="just">
              <a:spcBef>
                <a:spcPts val="600"/>
              </a:spcBef>
              <a:spcAft>
                <a:spcPts val="600"/>
              </a:spcAft>
              <a:buFont typeface="Wingdings" panose="05000000000000000000" pitchFamily="2" charset="2"/>
              <a:buChar char="Ø"/>
            </a:pPr>
            <a:r>
              <a:rPr lang="en-US" sz="2800" dirty="0" smtClean="0"/>
              <a:t>Adjudicating Officer</a:t>
            </a:r>
          </a:p>
          <a:p>
            <a:pPr marL="457200" indent="-457200" algn="just">
              <a:spcBef>
                <a:spcPts val="600"/>
              </a:spcBef>
              <a:spcAft>
                <a:spcPts val="600"/>
              </a:spcAft>
              <a:buFont typeface="Wingdings" panose="05000000000000000000" pitchFamily="2" charset="2"/>
              <a:buChar char="Ø"/>
            </a:pPr>
            <a:r>
              <a:rPr lang="en-US" sz="2800" dirty="0" smtClean="0"/>
              <a:t>Digital Signature</a:t>
            </a:r>
          </a:p>
          <a:p>
            <a:pPr marL="457200" indent="-457200" algn="just">
              <a:spcBef>
                <a:spcPts val="600"/>
              </a:spcBef>
              <a:spcAft>
                <a:spcPts val="600"/>
              </a:spcAft>
              <a:buFont typeface="Wingdings" panose="05000000000000000000" pitchFamily="2" charset="2"/>
              <a:buChar char="Ø"/>
            </a:pPr>
            <a:r>
              <a:rPr lang="en-US" sz="2800" dirty="0" smtClean="0"/>
              <a:t>Affixing digital signature</a:t>
            </a:r>
          </a:p>
          <a:p>
            <a:pPr marL="457200" indent="-457200" algn="just">
              <a:spcBef>
                <a:spcPts val="600"/>
              </a:spcBef>
              <a:spcAft>
                <a:spcPts val="600"/>
              </a:spcAft>
              <a:buFont typeface="Wingdings" panose="05000000000000000000" pitchFamily="2" charset="2"/>
              <a:buChar char="Ø"/>
            </a:pPr>
            <a:r>
              <a:rPr lang="en-US" sz="2800" dirty="0" smtClean="0"/>
              <a:t>Appropriate Government</a:t>
            </a:r>
          </a:p>
          <a:p>
            <a:pPr marL="457200" indent="-457200" algn="just">
              <a:spcBef>
                <a:spcPts val="600"/>
              </a:spcBef>
              <a:spcAft>
                <a:spcPts val="600"/>
              </a:spcAft>
              <a:buFont typeface="Wingdings" panose="05000000000000000000" pitchFamily="2" charset="2"/>
              <a:buChar char="Ø"/>
            </a:pPr>
            <a:r>
              <a:rPr lang="en-US" sz="2800" dirty="0" smtClean="0"/>
              <a:t>Certifying Authority</a:t>
            </a:r>
          </a:p>
          <a:p>
            <a:pPr marL="457200" indent="-457200" algn="just">
              <a:spcBef>
                <a:spcPts val="600"/>
              </a:spcBef>
              <a:spcAft>
                <a:spcPts val="600"/>
              </a:spcAft>
              <a:buFont typeface="Wingdings" panose="05000000000000000000" pitchFamily="2" charset="2"/>
              <a:buChar char="Ø"/>
            </a:pPr>
            <a:r>
              <a:rPr lang="en-US" sz="2800" dirty="0" smtClean="0"/>
              <a:t>Cyber Appellate Tribunal</a:t>
            </a:r>
          </a:p>
          <a:p>
            <a:pPr marL="457200" indent="-457200" algn="just">
              <a:spcBef>
                <a:spcPts val="600"/>
              </a:spcBef>
              <a:spcAft>
                <a:spcPts val="600"/>
              </a:spcAft>
              <a:buFont typeface="Wingdings" panose="05000000000000000000" pitchFamily="2" charset="2"/>
              <a:buChar char="Ø"/>
            </a:pPr>
            <a:r>
              <a:rPr lang="en-US" sz="2800" dirty="0" smtClean="0"/>
              <a:t>Electronic Form</a:t>
            </a:r>
          </a:p>
          <a:p>
            <a:pPr marL="457200" indent="-457200" algn="just">
              <a:spcBef>
                <a:spcPts val="600"/>
              </a:spcBef>
              <a:spcAft>
                <a:spcPts val="600"/>
              </a:spcAft>
              <a:buFont typeface="Wingdings" panose="05000000000000000000" pitchFamily="2" charset="2"/>
              <a:buChar char="Ø"/>
            </a:pPr>
            <a:r>
              <a:rPr lang="en-US" sz="2800" dirty="0" smtClean="0"/>
              <a:t>Secure System</a:t>
            </a:r>
          </a:p>
          <a:p>
            <a:pPr marL="457200" indent="-457200" algn="just">
              <a:spcBef>
                <a:spcPts val="600"/>
              </a:spcBef>
              <a:spcAft>
                <a:spcPts val="600"/>
              </a:spcAft>
              <a:buFont typeface="Wingdings" panose="05000000000000000000" pitchFamily="2" charset="2"/>
              <a:buChar char="Ø"/>
            </a:pPr>
            <a:r>
              <a:rPr lang="en-US" sz="2800" dirty="0" smtClean="0"/>
              <a:t>Electronic </a:t>
            </a:r>
            <a:r>
              <a:rPr lang="en-US" sz="2800" dirty="0" err="1" smtClean="0"/>
              <a:t>Gazettee</a:t>
            </a:r>
            <a:endParaRPr lang="en-US" sz="2800" dirty="0" smtClean="0"/>
          </a:p>
        </p:txBody>
      </p:sp>
      <p:sp>
        <p:nvSpPr>
          <p:cNvPr id="2" name="TextBox 1"/>
          <p:cNvSpPr txBox="1"/>
          <p:nvPr/>
        </p:nvSpPr>
        <p:spPr>
          <a:xfrm>
            <a:off x="5661212" y="355514"/>
            <a:ext cx="5499847" cy="6124754"/>
          </a:xfrm>
          <a:prstGeom prst="rect">
            <a:avLst/>
          </a:prstGeom>
          <a:noFill/>
          <a:ln>
            <a:solidFill>
              <a:srgbClr val="000099"/>
            </a:solidFill>
          </a:ln>
        </p:spPr>
        <p:txBody>
          <a:bodyPr wrap="square" rtlCol="0">
            <a:spAutoFit/>
          </a:bodyPr>
          <a:lstStyle/>
          <a:p>
            <a:pPr>
              <a:spcBef>
                <a:spcPts val="600"/>
              </a:spcBef>
              <a:spcAft>
                <a:spcPts val="600"/>
              </a:spcAft>
            </a:pPr>
            <a:r>
              <a:rPr lang="en-US" sz="2400" b="1" dirty="0" smtClean="0"/>
              <a:t>Highlights of the Amendment Act, 2008</a:t>
            </a:r>
          </a:p>
          <a:p>
            <a:pPr marL="285750" indent="-285750">
              <a:spcBef>
                <a:spcPts val="600"/>
              </a:spcBef>
              <a:spcAft>
                <a:spcPts val="600"/>
              </a:spcAft>
              <a:buFont typeface="Arial" panose="020B0604020202020204" pitchFamily="34" charset="0"/>
              <a:buChar char="•"/>
            </a:pPr>
            <a:r>
              <a:rPr lang="en-US" sz="2400" dirty="0" smtClean="0"/>
              <a:t>It </a:t>
            </a:r>
            <a:r>
              <a:rPr lang="en-US" sz="2400" dirty="0"/>
              <a:t>focuses on privacy issues</a:t>
            </a:r>
            <a:r>
              <a:rPr lang="en-US" sz="2400" dirty="0" smtClean="0"/>
              <a:t>.</a:t>
            </a:r>
          </a:p>
          <a:p>
            <a:pPr marL="285750" indent="-285750">
              <a:spcBef>
                <a:spcPts val="600"/>
              </a:spcBef>
              <a:spcAft>
                <a:spcPts val="600"/>
              </a:spcAft>
              <a:buFont typeface="Arial" panose="020B0604020202020204" pitchFamily="34" charset="0"/>
              <a:buChar char="•"/>
            </a:pPr>
            <a:r>
              <a:rPr lang="en-US" sz="2400" dirty="0" smtClean="0"/>
              <a:t>It </a:t>
            </a:r>
            <a:r>
              <a:rPr lang="en-US" sz="2400" dirty="0"/>
              <a:t>focuses on Information </a:t>
            </a:r>
            <a:r>
              <a:rPr lang="en-US" sz="2400" dirty="0" smtClean="0"/>
              <a:t>Security.</a:t>
            </a:r>
          </a:p>
          <a:p>
            <a:pPr marL="285750" indent="-285750">
              <a:spcBef>
                <a:spcPts val="600"/>
              </a:spcBef>
              <a:spcAft>
                <a:spcPts val="600"/>
              </a:spcAft>
              <a:buFont typeface="Arial" panose="020B0604020202020204" pitchFamily="34" charset="0"/>
              <a:buChar char="•"/>
            </a:pPr>
            <a:r>
              <a:rPr lang="en-US" sz="2400" dirty="0" smtClean="0"/>
              <a:t>It </a:t>
            </a:r>
            <a:r>
              <a:rPr lang="en-US" sz="2400" dirty="0"/>
              <a:t>came with surveillance on Cyber </a:t>
            </a:r>
            <a:r>
              <a:rPr lang="en-US" sz="2400" dirty="0" smtClean="0"/>
              <a:t>Cases.</a:t>
            </a:r>
          </a:p>
          <a:p>
            <a:pPr marL="285750" indent="-285750">
              <a:spcBef>
                <a:spcPts val="600"/>
              </a:spcBef>
              <a:spcAft>
                <a:spcPts val="600"/>
              </a:spcAft>
              <a:buFont typeface="Arial" panose="020B0604020202020204" pitchFamily="34" charset="0"/>
              <a:buChar char="•"/>
            </a:pPr>
            <a:r>
              <a:rPr lang="en-US" sz="2400" dirty="0" smtClean="0"/>
              <a:t>The </a:t>
            </a:r>
            <a:r>
              <a:rPr lang="en-US" sz="2400" dirty="0"/>
              <a:t>Concept of Digital Signature was elaborated. </a:t>
            </a:r>
            <a:endParaRPr lang="en-US" sz="2400" dirty="0" smtClean="0"/>
          </a:p>
          <a:p>
            <a:pPr marL="285750" indent="-285750">
              <a:spcBef>
                <a:spcPts val="600"/>
              </a:spcBef>
              <a:spcAft>
                <a:spcPts val="600"/>
              </a:spcAft>
              <a:buFont typeface="Arial" panose="020B0604020202020204" pitchFamily="34" charset="0"/>
              <a:buChar char="•"/>
            </a:pPr>
            <a:r>
              <a:rPr lang="en-US" sz="2400" dirty="0" smtClean="0"/>
              <a:t>It </a:t>
            </a:r>
            <a:r>
              <a:rPr lang="en-US" sz="2400" dirty="0"/>
              <a:t>clarified reasonable security practices for corporate. </a:t>
            </a:r>
            <a:endParaRPr lang="en-US" sz="2400" dirty="0" smtClean="0"/>
          </a:p>
          <a:p>
            <a:pPr marL="285750" indent="-285750">
              <a:spcBef>
                <a:spcPts val="600"/>
              </a:spcBef>
              <a:spcAft>
                <a:spcPts val="600"/>
              </a:spcAft>
              <a:buFont typeface="Arial" panose="020B0604020202020204" pitchFamily="34" charset="0"/>
              <a:buChar char="•"/>
            </a:pPr>
            <a:r>
              <a:rPr lang="en-US" sz="2400" dirty="0" smtClean="0"/>
              <a:t>Role </a:t>
            </a:r>
            <a:r>
              <a:rPr lang="en-US" sz="2400" dirty="0"/>
              <a:t>of Intermediaries were </a:t>
            </a:r>
            <a:r>
              <a:rPr lang="en-US" sz="2400" dirty="0" smtClean="0"/>
              <a:t>focused. </a:t>
            </a:r>
          </a:p>
          <a:p>
            <a:pPr marL="285750" indent="-285750">
              <a:spcBef>
                <a:spcPts val="600"/>
              </a:spcBef>
              <a:spcAft>
                <a:spcPts val="600"/>
              </a:spcAft>
              <a:buFont typeface="Arial" panose="020B0604020202020204" pitchFamily="34" charset="0"/>
              <a:buChar char="•"/>
            </a:pPr>
            <a:r>
              <a:rPr lang="en-US" sz="2400" dirty="0" smtClean="0"/>
              <a:t>It </a:t>
            </a:r>
            <a:r>
              <a:rPr lang="en-US" sz="2400" dirty="0"/>
              <a:t>came with the Indian Computer Emergency Response Team. </a:t>
            </a:r>
            <a:endParaRPr lang="en-US" sz="2400" dirty="0" smtClean="0"/>
          </a:p>
          <a:p>
            <a:pPr marL="285750" indent="-285750">
              <a:spcBef>
                <a:spcPts val="600"/>
              </a:spcBef>
              <a:spcAft>
                <a:spcPts val="600"/>
              </a:spcAft>
              <a:buFont typeface="Arial" panose="020B0604020202020204" pitchFamily="34" charset="0"/>
              <a:buChar char="•"/>
            </a:pPr>
            <a:r>
              <a:rPr lang="en-US" sz="2400" dirty="0" smtClean="0"/>
              <a:t>New </a:t>
            </a:r>
            <a:r>
              <a:rPr lang="en-US" sz="2400" dirty="0"/>
              <a:t>faces of Cyber Crime were added.</a:t>
            </a:r>
          </a:p>
        </p:txBody>
      </p:sp>
    </p:spTree>
    <p:extLst>
      <p:ext uri="{BB962C8B-B14F-4D97-AF65-F5344CB8AC3E}">
        <p14:creationId xmlns:p14="http://schemas.microsoft.com/office/powerpoint/2010/main" val="1554335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CTIONS OF IT ACT 2000•   Sections 2(d) of the act defines “affixing digital signature” as affixing digital signa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11" y="126905"/>
            <a:ext cx="8518525" cy="639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CTION 5     LEGAL RECOGNITION OF DIGITAL SIGNATURES•   Section 5 of the Act gives legal recognition to digital 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486" y="355506"/>
            <a:ext cx="8284816" cy="622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9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CTION 43            PENALTY FOR DAMAGE TO COMPUTER•   If any person without permission of the owner or any other pers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238" y="134471"/>
            <a:ext cx="8768405" cy="658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1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35527" y="169092"/>
            <a:ext cx="10828944"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1" i="0" u="none" strike="noStrike" cap="none" normalizeH="0" baseline="0" dirty="0" smtClean="0">
                <a:ln>
                  <a:noFill/>
                </a:ln>
                <a:solidFill>
                  <a:srgbClr val="505050"/>
                </a:solidFill>
                <a:effectLst/>
                <a:latin typeface="Asap"/>
              </a:rPr>
              <a:t>The Public and Private key pair comprise of two uniquely related cryptographic keys (basically long random numbers). Below is an example of a Public Key:</a:t>
            </a:r>
          </a:p>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smtClean="0">
              <a:ln>
                <a:noFill/>
              </a:ln>
              <a:solidFill>
                <a:srgbClr val="505050"/>
              </a:solidFill>
              <a:effectLst/>
              <a:latin typeface="Asap"/>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en-US" altLang="en-US" sz="1600" b="0" i="0" u="none" strike="noStrike" cap="none" normalizeH="0" baseline="0" dirty="0" smtClean="0">
                <a:ln>
                  <a:noFill/>
                </a:ln>
                <a:solidFill>
                  <a:srgbClr val="505050"/>
                </a:solidFill>
                <a:effectLst/>
                <a:latin typeface="Asap"/>
              </a:rPr>
              <a:t>3048 0241 00C9 18FA CF8D EB2D EFD5 FD37 89B9 E069 EA97 FC20 5E35 F577 EE31 C4FB C6E4 4811 7D86 BC8F BAFA 362F 922B F01B 2F40 C744 2654 C0DD 2881 D673 CA2B 4003 C266 E2CD CB02 0301 0001</a:t>
            </a:r>
          </a:p>
          <a:p>
            <a:pPr marL="0" marR="0" lvl="0" indent="0" algn="just" defTabSz="914400" rtl="0" eaLnBrk="0" fontAlgn="base" latinLnBrk="0" hangingPunct="0">
              <a:lnSpc>
                <a:spcPct val="100000"/>
              </a:lnSpc>
              <a:spcBef>
                <a:spcPct val="0"/>
              </a:spcBef>
              <a:spcAft>
                <a:spcPts val="600"/>
              </a:spcAft>
              <a:buClrTx/>
              <a:buSzTx/>
              <a:buFontTx/>
              <a:buNone/>
              <a:tabLst/>
            </a:pPr>
            <a:endParaRPr kumimoji="0" lang="en-US" altLang="en-US" sz="16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505050"/>
                </a:solidFill>
                <a:effectLst/>
                <a:latin typeface="Asap"/>
              </a:rPr>
              <a:t>The Public Key is what its name suggests - Public. It is made available to everyone via a publicly accessible repository or directory. On the other hand, the Private Key must remain confidential to its respective owner.</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rgbClr val="505050"/>
              </a:solidFill>
              <a:latin typeface="Asap"/>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smtClean="0">
              <a:ln>
                <a:noFill/>
              </a:ln>
              <a:solidFill>
                <a:srgbClr val="505050"/>
              </a:solidFill>
              <a:effectLst/>
              <a:latin typeface="Asap"/>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smtClean="0">
              <a:ln>
                <a:noFill/>
              </a:ln>
              <a:solidFill>
                <a:srgbClr val="505050"/>
              </a:solidFill>
              <a:effectLst/>
              <a:latin typeface="Asap"/>
            </a:endParaRPr>
          </a:p>
          <a:p>
            <a:pPr marL="285750" marR="0" lvl="0" indent="-285750" algn="just"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505050"/>
                </a:solidFill>
                <a:effectLst/>
                <a:latin typeface="Asap"/>
              </a:rPr>
              <a:t>Because the key pair is mathematically related, whatever is encrypted with a Public Key may only be decrypted by its corresponding Private Key and vice versa.</a:t>
            </a:r>
          </a:p>
          <a:p>
            <a:pPr marL="285750" marR="0" lvl="0" indent="-28575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smtClean="0">
                <a:ln>
                  <a:noFill/>
                </a:ln>
                <a:solidFill>
                  <a:srgbClr val="505050"/>
                </a:solidFill>
                <a:effectLst/>
                <a:latin typeface="Asap"/>
              </a:rPr>
              <a:t>For example, if Bob wants to send sensitive data to Alice, and wants to be sure that only Alice may be able to read it, he will encrypt the data with Alice's Public Key. Only Alice has access to her corresponding Private Key and as a result is the only person with the capability of decrypting the encrypted data back into its original form.</a:t>
            </a:r>
          </a:p>
          <a:p>
            <a:pPr marL="285750" marR="0" lvl="0" indent="-28575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pPr>
            <a:r>
              <a:rPr kumimoji="0" lang="en-US" altLang="en-US" sz="1600" b="0" i="0" u="none" strike="noStrike" cap="none" normalizeH="0" baseline="0" dirty="0" smtClean="0">
                <a:ln>
                  <a:noFill/>
                </a:ln>
                <a:solidFill>
                  <a:srgbClr val="505050"/>
                </a:solidFill>
                <a:effectLst/>
                <a:latin typeface="Asap"/>
              </a:rPr>
              <a:t>As only Alice has access to her Private Key, it is possible that only Alice can decrypt the encrypted data. Even if someone else gains access to the encrypted data, it will remain confidential as they should not have access to Alice's Private Key.</a:t>
            </a:r>
            <a:endParaRPr kumimoji="0" lang="en-US" altLang="en-US" sz="8800" b="0" i="0" u="none" strike="noStrike" cap="none" normalizeH="0" baseline="0" dirty="0" smtClean="0">
              <a:ln>
                <a:noFill/>
              </a:ln>
              <a:solidFill>
                <a:srgbClr val="505050"/>
              </a:solidFill>
              <a:effectLst/>
              <a:latin typeface="Asap"/>
            </a:endParaRPr>
          </a:p>
        </p:txBody>
      </p:sp>
      <p:pic>
        <p:nvPicPr>
          <p:cNvPr id="1026" name="Picture 2" descr="Comodo - SSL Certificate Auth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494" y="2501153"/>
            <a:ext cx="5207179" cy="835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omodo - SSL Certificate Auth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918" y="5584358"/>
            <a:ext cx="4298576"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42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6478" y="3419475"/>
            <a:ext cx="19044" cy="19049"/>
          </a:xfrm>
          <a:prstGeom prst="rect">
            <a:avLst/>
          </a:prstGeom>
        </p:spPr>
      </p:pic>
      <p:pic>
        <p:nvPicPr>
          <p:cNvPr id="3" name="Picture 2"/>
          <p:cNvPicPr>
            <a:picLocks noChangeAspect="1"/>
          </p:cNvPicPr>
          <p:nvPr/>
        </p:nvPicPr>
        <p:blipFill>
          <a:blip r:embed="rId2"/>
          <a:stretch>
            <a:fillRect/>
          </a:stretch>
        </p:blipFill>
        <p:spPr>
          <a:xfrm>
            <a:off x="6238878" y="3571875"/>
            <a:ext cx="19044" cy="19049"/>
          </a:xfrm>
          <a:prstGeom prst="rect">
            <a:avLst/>
          </a:prstGeom>
        </p:spPr>
      </p:pic>
      <p:pic>
        <p:nvPicPr>
          <p:cNvPr id="5" name="Picture 4"/>
          <p:cNvPicPr>
            <a:picLocks noChangeAspect="1"/>
          </p:cNvPicPr>
          <p:nvPr/>
        </p:nvPicPr>
        <p:blipFill>
          <a:blip r:embed="rId2"/>
          <a:stretch>
            <a:fillRect/>
          </a:stretch>
        </p:blipFill>
        <p:spPr>
          <a:xfrm>
            <a:off x="6391278" y="3724275"/>
            <a:ext cx="19044" cy="19049"/>
          </a:xfrm>
          <a:prstGeom prst="rect">
            <a:avLst/>
          </a:prstGeom>
        </p:spPr>
      </p:pic>
      <p:pic>
        <p:nvPicPr>
          <p:cNvPr id="6" name="Picture 5"/>
          <p:cNvPicPr>
            <a:picLocks noChangeAspect="1"/>
          </p:cNvPicPr>
          <p:nvPr/>
        </p:nvPicPr>
        <p:blipFill rotWithShape="1">
          <a:blip r:embed="rId3"/>
          <a:srcRect l="32828" t="32156" r="33596" b="38419"/>
          <a:stretch/>
        </p:blipFill>
        <p:spPr>
          <a:xfrm>
            <a:off x="1449474" y="1222513"/>
            <a:ext cx="8995035" cy="4432021"/>
          </a:xfrm>
          <a:prstGeom prst="rect">
            <a:avLst/>
          </a:prstGeom>
        </p:spPr>
      </p:pic>
      <p:sp>
        <p:nvSpPr>
          <p:cNvPr id="7" name="TextBox 6"/>
          <p:cNvSpPr txBox="1"/>
          <p:nvPr/>
        </p:nvSpPr>
        <p:spPr>
          <a:xfrm>
            <a:off x="3576918" y="739588"/>
            <a:ext cx="5082988" cy="523220"/>
          </a:xfrm>
          <a:prstGeom prst="rect">
            <a:avLst/>
          </a:prstGeom>
          <a:noFill/>
        </p:spPr>
        <p:txBody>
          <a:bodyPr wrap="square" rtlCol="0">
            <a:spAutoFit/>
          </a:bodyPr>
          <a:lstStyle/>
          <a:p>
            <a:pPr algn="ctr"/>
            <a:r>
              <a:rPr lang="en-US" sz="2800" b="1" dirty="0" smtClean="0"/>
              <a:t>Digital Signature</a:t>
            </a:r>
            <a:endParaRPr lang="en-US" sz="2800" b="1" dirty="0"/>
          </a:p>
        </p:txBody>
      </p:sp>
    </p:spTree>
    <p:extLst>
      <p:ext uri="{BB962C8B-B14F-4D97-AF65-F5344CB8AC3E}">
        <p14:creationId xmlns:p14="http://schemas.microsoft.com/office/powerpoint/2010/main" val="3783921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1589</Words>
  <Application>Microsoft Office PowerPoint</Application>
  <PresentationFormat>Widescreen</PresentationFormat>
  <Paragraphs>162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Asap</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ABDUL BARRI</dc:creator>
  <cp:lastModifiedBy>M. ABDUL BARRI</cp:lastModifiedBy>
  <cp:revision>25</cp:revision>
  <cp:lastPrinted>2017-08-17T12:58:53Z</cp:lastPrinted>
  <dcterms:created xsi:type="dcterms:W3CDTF">2017-08-08T05:06:08Z</dcterms:created>
  <dcterms:modified xsi:type="dcterms:W3CDTF">2017-08-17T12:58:59Z</dcterms:modified>
</cp:coreProperties>
</file>