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6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6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54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48755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5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48759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48760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07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74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5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7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9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145730" name="Straight Connector 16"/>
          <p:cNvCxnSpPr>
            <a:cxnSpLocks/>
          </p:cNvCxnSpPr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7"/>
          <p:cNvCxnSpPr>
            <a:cxnSpLocks/>
          </p:cNvCxnSpPr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81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2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25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7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28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145728" name="Straight Connector 18"/>
          <p:cNvCxnSpPr>
            <a:cxnSpLocks/>
          </p:cNvCxnSpPr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19"/>
          <p:cNvCxnSpPr>
            <a:cxnSpLocks/>
          </p:cNvCxnSpPr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33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9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92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4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51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36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487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38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68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69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71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41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2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4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46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0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699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84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85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87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1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720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487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7"/>
          <p:cNvPicPr>
            <a:picLocks noChangeAspect="1"/>
          </p:cNvPicPr>
          <p:nvPr/>
        </p:nvPicPr>
        <p:blipFill rotWithShape="1">
          <a:blip r:embed="rId19"/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097153" name="Picture 6"/>
          <p:cNvPicPr>
            <a:picLocks noChangeAspect="1"/>
          </p:cNvPicPr>
          <p:nvPr/>
        </p:nvPicPr>
        <p:blipFill rotWithShape="1">
          <a:blip r:embed="rId20"/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048576" name="Oval 15"/>
          <p:cNvSpPr/>
          <p:nvPr/>
        </p:nvSpPr>
        <p:spPr>
          <a:xfrm>
            <a:off x="7230453" y="6448068"/>
            <a:ext cx="2819400" cy="143863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97154" name="Picture 8"/>
          <p:cNvPicPr>
            <a:picLocks noChangeAspect="1"/>
          </p:cNvPicPr>
          <p:nvPr/>
        </p:nvPicPr>
        <p:blipFill rotWithShape="1">
          <a:blip r:embed="rId21"/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3683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157371" y="6400264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153165" y="6096000"/>
            <a:ext cx="854043" cy="6999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48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48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48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7" grpId="0"/>
      <p:bldP spid="1048578" grpId="0" build="p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10485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10485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10485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10485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10485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Security Continued</a:t>
            </a:r>
            <a:endParaRPr lang="en-IN" dirty="0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R.Radhika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9</a:t>
            </a:r>
            <a:endParaRPr lang="en-IN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>
              <a:buNone/>
            </a:pPr>
            <a:r>
              <a:rPr lang="en-US" dirty="0"/>
              <a:t>What is the MOST effective method of preventing unauthorized use of data files?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Automated file entry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Tape librarian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Access control software</a:t>
            </a:r>
            <a:endParaRPr lang="en-IN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Locked library</a:t>
            </a:r>
            <a:endParaRPr lang="en-IN" dirty="0"/>
          </a:p>
        </p:txBody>
      </p:sp>
      <p:sp>
        <p:nvSpPr>
          <p:cNvPr id="1048619" name="Rectangle 3"/>
          <p:cNvSpPr/>
          <p:nvPr/>
        </p:nvSpPr>
        <p:spPr>
          <a:xfrm>
            <a:off x="4804013" y="6114197"/>
            <a:ext cx="48449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dirty="0"/>
              <a:t>Access control software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10</a:t>
            </a:r>
            <a:endParaRPr lang="en-IN" dirty="0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625" lnSpcReduction="10000"/>
          </a:bodyPr>
          <a:lstStyle/>
          <a:p>
            <a:pPr marL="0" indent="0" eaLnBrk="0">
              <a:buNone/>
            </a:pPr>
            <a:r>
              <a:rPr lang="en-US" dirty="0"/>
              <a:t>Which of the following is the PRIMARY safeguard for securing software and data within an information</a:t>
            </a:r>
            <a:endParaRPr lang="en-IN" dirty="0"/>
          </a:p>
          <a:p>
            <a:pPr marL="0" indent="0" eaLnBrk="0">
              <a:buNone/>
            </a:pPr>
            <a:r>
              <a:rPr lang="en-US" dirty="0"/>
              <a:t>processing facility?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Security awareness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Reading the security policy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Security committee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Logical access controls</a:t>
            </a:r>
            <a:endParaRPr lang="en-IN" dirty="0"/>
          </a:p>
          <a:p>
            <a:endParaRPr lang="en-IN" dirty="0"/>
          </a:p>
        </p:txBody>
      </p:sp>
      <p:sp>
        <p:nvSpPr>
          <p:cNvPr id="1048622" name="Rectangle 3"/>
          <p:cNvSpPr/>
          <p:nvPr/>
        </p:nvSpPr>
        <p:spPr>
          <a:xfrm>
            <a:off x="4749421" y="6100549"/>
            <a:ext cx="34528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dirty="0"/>
              <a:t>Logical access controls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11</a:t>
            </a:r>
            <a:endParaRPr lang="en-IN" dirty="0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625" lnSpcReduction="20000"/>
          </a:bodyPr>
          <a:lstStyle/>
          <a:p>
            <a:pPr marL="0" indent="0" eaLnBrk="0">
              <a:buNone/>
            </a:pPr>
            <a:r>
              <a:rPr lang="en-US" dirty="0"/>
              <a:t>Passwords should be: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assigned by the security administrator for first time logon.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changed every 30 days at the discretion of users.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reused often to ensure that users do not forget the passwords.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displayed on the screen so that users can ensure that the passwords have been entered properly.</a:t>
            </a:r>
            <a:endParaRPr lang="en-IN" dirty="0"/>
          </a:p>
          <a:p>
            <a:endParaRPr lang="en-IN" dirty="0"/>
          </a:p>
        </p:txBody>
      </p:sp>
      <p:sp>
        <p:nvSpPr>
          <p:cNvPr id="1048625" name="Rectangle 3"/>
          <p:cNvSpPr/>
          <p:nvPr/>
        </p:nvSpPr>
        <p:spPr>
          <a:xfrm>
            <a:off x="4658436" y="5935897"/>
            <a:ext cx="6096000" cy="72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assigned by the security administrator for first time logon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12</a:t>
            </a:r>
            <a:endParaRPr lang="en-IN" dirty="0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3125" lnSpcReduction="20000"/>
          </a:bodyPr>
          <a:lstStyle/>
          <a:p>
            <a:pPr marL="0" indent="0" eaLnBrk="0">
              <a:buNone/>
            </a:pPr>
            <a:r>
              <a:rPr lang="en-US" dirty="0"/>
              <a:t>The </a:t>
            </a:r>
            <a:r>
              <a:rPr lang="en-US" b="1" dirty="0"/>
              <a:t>PRIMARY </a:t>
            </a:r>
            <a:r>
              <a:rPr lang="en-US" dirty="0"/>
              <a:t>objective of a logical access control review is to: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review access controls provided through software.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ensure that access is </a:t>
            </a:r>
            <a:r>
              <a:rPr lang="en-US" dirty="0" smtClean="0"/>
              <a:t>granted </a:t>
            </a:r>
            <a:r>
              <a:rPr lang="en-US" sz="3400" dirty="0" smtClean="0"/>
              <a:t>as</a:t>
            </a:r>
            <a:r>
              <a:rPr lang="en-US" dirty="0" smtClean="0"/>
              <a:t> </a:t>
            </a:r>
            <a:r>
              <a:rPr lang="en-US" dirty="0"/>
              <a:t>per the organization's authorities.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walk through and assess the access provided in the IT environment.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provide assurance that computer hardware is adequately protected against abuse.</a:t>
            </a:r>
            <a:endParaRPr lang="en-IN" dirty="0"/>
          </a:p>
          <a:p>
            <a:endParaRPr lang="en-IN" dirty="0"/>
          </a:p>
        </p:txBody>
      </p:sp>
      <p:sp>
        <p:nvSpPr>
          <p:cNvPr id="1048628" name="Rectangle 3"/>
          <p:cNvSpPr/>
          <p:nvPr/>
        </p:nvSpPr>
        <p:spPr>
          <a:xfrm>
            <a:off x="4640239" y="5935897"/>
            <a:ext cx="6086902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ensure that access is granted per the organization's authorities.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13</a:t>
            </a:r>
            <a:endParaRPr lang="en-IN" dirty="0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A hacker could obtain passwords without the use of computer tools or programs through the technique of:</a:t>
            </a:r>
            <a:endParaRPr lang="en-IN" dirty="0"/>
          </a:p>
          <a:p>
            <a:pPr lvl="0" eaLnBrk="0"/>
            <a:r>
              <a:rPr lang="en-US" dirty="0"/>
              <a:t>social engineering.</a:t>
            </a:r>
            <a:endParaRPr lang="en-IN" dirty="0"/>
          </a:p>
          <a:p>
            <a:pPr lvl="0" eaLnBrk="0"/>
            <a:r>
              <a:rPr lang="en-US" dirty="0"/>
              <a:t>sniffers.</a:t>
            </a:r>
            <a:endParaRPr lang="en-IN" dirty="0"/>
          </a:p>
          <a:p>
            <a:pPr lvl="0" eaLnBrk="0"/>
            <a:r>
              <a:rPr lang="en-US" dirty="0"/>
              <a:t>back doors.</a:t>
            </a:r>
            <a:endParaRPr lang="en-IN" dirty="0"/>
          </a:p>
          <a:p>
            <a:r>
              <a:rPr lang="en-US" dirty="0"/>
              <a:t>Trojan horses</a:t>
            </a:r>
            <a:endParaRPr lang="en-IN" dirty="0"/>
          </a:p>
        </p:txBody>
      </p:sp>
      <p:sp>
        <p:nvSpPr>
          <p:cNvPr id="1048631" name="Rectangle 3"/>
          <p:cNvSpPr/>
          <p:nvPr/>
        </p:nvSpPr>
        <p:spPr>
          <a:xfrm>
            <a:off x="4735772" y="6114196"/>
            <a:ext cx="31389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social engineering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14</a:t>
            </a:r>
            <a:endParaRPr lang="en-IN" dirty="0"/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>
              <a:buNone/>
            </a:pPr>
            <a:r>
              <a:rPr lang="en-US" dirty="0"/>
              <a:t>The implementation of access controls FIRST requires:</a:t>
            </a:r>
            <a:endParaRPr lang="en-IN" dirty="0"/>
          </a:p>
          <a:p>
            <a:pPr lvl="0" eaLnBrk="0"/>
            <a:r>
              <a:rPr lang="en-US" dirty="0"/>
              <a:t>a classification of IS resources.</a:t>
            </a:r>
            <a:endParaRPr lang="en-IN" dirty="0"/>
          </a:p>
          <a:p>
            <a:pPr lvl="0" eaLnBrk="0"/>
            <a:r>
              <a:rPr lang="en-US" dirty="0"/>
              <a:t>the labeling of IS resources.</a:t>
            </a:r>
            <a:endParaRPr lang="en-IN" dirty="0"/>
          </a:p>
          <a:p>
            <a:pPr lvl="0" eaLnBrk="0"/>
            <a:r>
              <a:rPr lang="en-US" dirty="0"/>
              <a:t>the creation of an access control list.</a:t>
            </a:r>
            <a:endParaRPr lang="en-IN" dirty="0"/>
          </a:p>
          <a:p>
            <a:r>
              <a:rPr lang="en-US" dirty="0"/>
              <a:t>an inventory of IS resources</a:t>
            </a:r>
            <a:endParaRPr lang="en-IN" dirty="0"/>
          </a:p>
        </p:txBody>
      </p:sp>
      <p:sp>
        <p:nvSpPr>
          <p:cNvPr id="1048634" name="Rectangle 3"/>
          <p:cNvSpPr/>
          <p:nvPr/>
        </p:nvSpPr>
        <p:spPr>
          <a:xfrm>
            <a:off x="4694830" y="6073254"/>
            <a:ext cx="39578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an inventory of IS resources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15</a:t>
            </a:r>
            <a:endParaRPr lang="en-IN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>
              <a:buNone/>
            </a:pPr>
            <a:r>
              <a:rPr lang="en-US" dirty="0"/>
              <a:t>Which of the following would MOST effectively reduce social engineering incidents?</a:t>
            </a:r>
            <a:endParaRPr lang="en-IN" dirty="0"/>
          </a:p>
          <a:p>
            <a:pPr lvl="0" eaLnBrk="0"/>
            <a:r>
              <a:rPr lang="en-US" dirty="0"/>
              <a:t>Security awareness training</a:t>
            </a:r>
            <a:endParaRPr lang="en-IN" dirty="0"/>
          </a:p>
          <a:p>
            <a:pPr lvl="0" eaLnBrk="0"/>
            <a:r>
              <a:rPr lang="en-US" dirty="0"/>
              <a:t>Increased physical security measures</a:t>
            </a:r>
            <a:endParaRPr lang="en-IN" dirty="0"/>
          </a:p>
          <a:p>
            <a:pPr lvl="0" eaLnBrk="0"/>
            <a:r>
              <a:rPr lang="en-US" dirty="0"/>
              <a:t>E-mail monitoring policy</a:t>
            </a:r>
            <a:endParaRPr lang="en-IN" dirty="0"/>
          </a:p>
          <a:p>
            <a:pPr lvl="0" eaLnBrk="0"/>
            <a:r>
              <a:rPr lang="en-US" dirty="0"/>
              <a:t>Intrusion detection systems</a:t>
            </a:r>
            <a:endParaRPr lang="en-IN" dirty="0"/>
          </a:p>
          <a:p>
            <a:endParaRPr lang="en-IN" dirty="0"/>
          </a:p>
        </p:txBody>
      </p:sp>
      <p:sp>
        <p:nvSpPr>
          <p:cNvPr id="1048637" name="Rectangle 3"/>
          <p:cNvSpPr/>
          <p:nvPr/>
        </p:nvSpPr>
        <p:spPr>
          <a:xfrm>
            <a:off x="4653887" y="6100548"/>
            <a:ext cx="42853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Security awareness training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16</a:t>
            </a:r>
            <a:endParaRPr lang="en-IN" dirty="0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2500" lnSpcReduction="20000"/>
          </a:bodyPr>
          <a:lstStyle/>
          <a:p>
            <a:r>
              <a:rPr lang="en-IN" dirty="0"/>
              <a:t>Which of the following are the solutions to network security?</a:t>
            </a:r>
          </a:p>
          <a:p>
            <a:r>
              <a:rPr lang="en-IN" dirty="0" err="1"/>
              <a:t>i</a:t>
            </a:r>
            <a:r>
              <a:rPr lang="en-IN" dirty="0"/>
              <a:t>) Encryption                                       ii) Authentication</a:t>
            </a:r>
          </a:p>
          <a:p>
            <a:r>
              <a:rPr lang="en-IN" dirty="0"/>
              <a:t>iii) Authorization                               iv) Non-repudiation</a:t>
            </a:r>
          </a:p>
          <a:p>
            <a:r>
              <a:rPr lang="en-IN" dirty="0"/>
              <a:t>A) </a:t>
            </a:r>
            <a:r>
              <a:rPr lang="en-IN" dirty="0" err="1"/>
              <a:t>i</a:t>
            </a:r>
            <a:r>
              <a:rPr lang="en-IN" dirty="0"/>
              <a:t>, ii and iii only</a:t>
            </a:r>
          </a:p>
          <a:p>
            <a:r>
              <a:rPr lang="en-IN" dirty="0"/>
              <a:t>B) ii, iii and iv only</a:t>
            </a:r>
          </a:p>
          <a:p>
            <a:r>
              <a:rPr lang="en-IN" dirty="0"/>
              <a:t>C) </a:t>
            </a:r>
            <a:r>
              <a:rPr lang="en-IN" dirty="0" err="1"/>
              <a:t>i</a:t>
            </a:r>
            <a:r>
              <a:rPr lang="en-IN" dirty="0"/>
              <a:t>, iii and iv only</a:t>
            </a:r>
          </a:p>
          <a:p>
            <a:r>
              <a:rPr lang="en-IN" dirty="0"/>
              <a:t>D) All </a:t>
            </a:r>
            <a:r>
              <a:rPr lang="en-IN" dirty="0" err="1"/>
              <a:t>i</a:t>
            </a:r>
            <a:r>
              <a:rPr lang="en-IN" dirty="0"/>
              <a:t>, ii, iii and iv</a:t>
            </a:r>
            <a:br>
              <a:rPr lang="en-IN" dirty="0"/>
            </a:br>
            <a:endParaRPr lang="en-IN" dirty="0"/>
          </a:p>
          <a:p>
            <a:endParaRPr lang="en-IN" dirty="0"/>
          </a:p>
        </p:txBody>
      </p:sp>
      <p:sp>
        <p:nvSpPr>
          <p:cNvPr id="1048640" name="Rectangle 4"/>
          <p:cNvSpPr/>
          <p:nvPr/>
        </p:nvSpPr>
        <p:spPr>
          <a:xfrm>
            <a:off x="4667534" y="6114196"/>
            <a:ext cx="2729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D) All </a:t>
            </a:r>
            <a:r>
              <a:rPr lang="en-IN" sz="2200" b="1" dirty="0" err="1"/>
              <a:t>i</a:t>
            </a:r>
            <a:r>
              <a:rPr lang="en-IN" sz="2200" b="1" dirty="0"/>
              <a:t>, ii, iii and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17</a:t>
            </a:r>
            <a:endParaRPr lang="en-IN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…………… is to protect data and passwords.</a:t>
            </a:r>
          </a:p>
          <a:p>
            <a:r>
              <a:rPr lang="en-IN" dirty="0"/>
              <a:t>A) Encryption</a:t>
            </a:r>
          </a:p>
          <a:p>
            <a:r>
              <a:rPr lang="en-IN" dirty="0"/>
              <a:t>B) Authentication</a:t>
            </a:r>
          </a:p>
          <a:p>
            <a:r>
              <a:rPr lang="en-IN" dirty="0"/>
              <a:t>C) Authorization</a:t>
            </a:r>
          </a:p>
          <a:p>
            <a:r>
              <a:rPr lang="en-IN" dirty="0"/>
              <a:t>D) Non-repudiation</a:t>
            </a:r>
          </a:p>
          <a:p>
            <a:endParaRPr lang="en-IN" dirty="0"/>
          </a:p>
        </p:txBody>
      </p:sp>
      <p:sp>
        <p:nvSpPr>
          <p:cNvPr id="1048643" name="Rectangle 3"/>
          <p:cNvSpPr/>
          <p:nvPr/>
        </p:nvSpPr>
        <p:spPr>
          <a:xfrm>
            <a:off x="4640239" y="6073254"/>
            <a:ext cx="19106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Encryption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18</a:t>
            </a:r>
            <a:endParaRPr lang="en-IN" dirty="0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 the right setting a thief will steal your information by simply watching what you type.</a:t>
            </a:r>
          </a:p>
          <a:p>
            <a:r>
              <a:rPr lang="en-IN" dirty="0"/>
              <a:t>A)           snagging</a:t>
            </a:r>
          </a:p>
          <a:p>
            <a:r>
              <a:rPr lang="en-IN" dirty="0"/>
              <a:t>B)           spying</a:t>
            </a:r>
          </a:p>
          <a:p>
            <a:r>
              <a:rPr lang="en-IN" dirty="0"/>
              <a:t>C)           social engineering</a:t>
            </a:r>
          </a:p>
          <a:p>
            <a:r>
              <a:rPr lang="en-IN" dirty="0"/>
              <a:t>D)           shoulder surfing</a:t>
            </a:r>
          </a:p>
          <a:p>
            <a:endParaRPr lang="en-IN" dirty="0"/>
          </a:p>
        </p:txBody>
      </p:sp>
      <p:sp>
        <p:nvSpPr>
          <p:cNvPr id="1048646" name="Rectangle 3"/>
          <p:cNvSpPr/>
          <p:nvPr/>
        </p:nvSpPr>
        <p:spPr>
          <a:xfrm>
            <a:off x="4749420" y="6059606"/>
            <a:ext cx="2686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shoulder surfing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645130" y="856130"/>
            <a:ext cx="9404723" cy="895286"/>
          </a:xfrm>
        </p:spPr>
        <p:txBody>
          <a:bodyPr/>
          <a:lstStyle/>
          <a:p>
            <a:r>
              <a:rPr lang="en-IN" dirty="0" smtClean="0"/>
              <a:t>Question 1</a:t>
            </a:r>
            <a:endParaRPr lang="en-IN" dirty="0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__________ is anything that can cause harm.</a:t>
            </a:r>
          </a:p>
          <a:p>
            <a:r>
              <a:rPr lang="en-IN" dirty="0"/>
              <a:t>A)           vulnerability</a:t>
            </a:r>
          </a:p>
          <a:p>
            <a:r>
              <a:rPr lang="en-IN" dirty="0"/>
              <a:t>B)           phish</a:t>
            </a:r>
          </a:p>
          <a:p>
            <a:r>
              <a:rPr lang="en-IN" dirty="0"/>
              <a:t>C)           threat</a:t>
            </a:r>
          </a:p>
          <a:p>
            <a:r>
              <a:rPr lang="en-IN" dirty="0"/>
              <a:t>D)           spoof</a:t>
            </a:r>
          </a:p>
          <a:p>
            <a:endParaRPr lang="en-IN" dirty="0"/>
          </a:p>
        </p:txBody>
      </p:sp>
      <p:sp>
        <p:nvSpPr>
          <p:cNvPr id="1048595" name="TextBox 3"/>
          <p:cNvSpPr txBox="1"/>
          <p:nvPr/>
        </p:nvSpPr>
        <p:spPr>
          <a:xfrm>
            <a:off x="4625788" y="6037729"/>
            <a:ext cx="37382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b="1" dirty="0"/>
              <a:t>threat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19</a:t>
            </a:r>
            <a:endParaRPr lang="en-IN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Which of the following is / are the types of firewall?</a:t>
            </a:r>
          </a:p>
          <a:p>
            <a:pPr marL="0" indent="0">
              <a:buNone/>
            </a:pPr>
            <a:r>
              <a:rPr lang="en-IN" dirty="0"/>
              <a:t>A) Packet Filtering Firewall</a:t>
            </a:r>
          </a:p>
          <a:p>
            <a:pPr marL="0" indent="0">
              <a:buNone/>
            </a:pPr>
            <a:r>
              <a:rPr lang="en-IN" dirty="0"/>
              <a:t>B) Dual Homed Gateway Firewall</a:t>
            </a:r>
          </a:p>
          <a:p>
            <a:pPr marL="0" indent="0">
              <a:buNone/>
            </a:pPr>
            <a:r>
              <a:rPr lang="en-IN" dirty="0"/>
              <a:t>C) Screen Host Firewall</a:t>
            </a:r>
          </a:p>
          <a:p>
            <a:pPr marL="0" indent="0">
              <a:buNone/>
            </a:pPr>
            <a:r>
              <a:rPr lang="en-IN" dirty="0"/>
              <a:t>D) All of the above</a:t>
            </a:r>
          </a:p>
          <a:p>
            <a:endParaRPr lang="en-IN" dirty="0"/>
          </a:p>
        </p:txBody>
      </p:sp>
      <p:sp>
        <p:nvSpPr>
          <p:cNvPr id="1048649" name="Rectangle 3"/>
          <p:cNvSpPr/>
          <p:nvPr/>
        </p:nvSpPr>
        <p:spPr>
          <a:xfrm>
            <a:off x="4708478" y="6127844"/>
            <a:ext cx="25657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20</a:t>
            </a:r>
            <a:endParaRPr lang="en-IN" dirty="0"/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375" lnSpcReduction="20000"/>
          </a:bodyPr>
          <a:lstStyle/>
          <a:p>
            <a:pPr marL="0" indent="0" eaLnBrk="0">
              <a:buNone/>
            </a:pPr>
            <a:r>
              <a:rPr lang="en-US" dirty="0"/>
              <a:t>An information security policy stating that "the display of passwords must be masked or </a:t>
            </a:r>
            <a:r>
              <a:rPr lang="en-US" dirty="0" err="1" smtClean="0"/>
              <a:t>suppressed"addresses</a:t>
            </a:r>
            <a:r>
              <a:rPr lang="en-US" dirty="0" smtClean="0"/>
              <a:t> </a:t>
            </a:r>
            <a:r>
              <a:rPr lang="en-US" dirty="0"/>
              <a:t>which of the following attack methods?</a:t>
            </a:r>
            <a:endParaRPr lang="en-IN" dirty="0"/>
          </a:p>
          <a:p>
            <a:pPr lvl="0" eaLnBrk="0"/>
            <a:r>
              <a:rPr lang="en-US" dirty="0"/>
              <a:t>Piggybacking</a:t>
            </a:r>
            <a:endParaRPr lang="en-IN" dirty="0"/>
          </a:p>
          <a:p>
            <a:pPr lvl="0" eaLnBrk="0"/>
            <a:r>
              <a:rPr lang="en-US" dirty="0"/>
              <a:t>Dumpster diving</a:t>
            </a:r>
            <a:endParaRPr lang="en-IN" dirty="0"/>
          </a:p>
          <a:p>
            <a:pPr lvl="0" eaLnBrk="0"/>
            <a:r>
              <a:rPr lang="en-US" dirty="0"/>
              <a:t>Shoulder surfing</a:t>
            </a:r>
            <a:endParaRPr lang="en-IN" dirty="0"/>
          </a:p>
          <a:p>
            <a:pPr lvl="0" eaLnBrk="0"/>
            <a:r>
              <a:rPr lang="en-US" dirty="0"/>
              <a:t>Impersonation</a:t>
            </a:r>
            <a:endParaRPr lang="en-IN" dirty="0"/>
          </a:p>
          <a:p>
            <a:endParaRPr lang="en-IN" dirty="0"/>
          </a:p>
        </p:txBody>
      </p:sp>
      <p:sp>
        <p:nvSpPr>
          <p:cNvPr id="1048652" name="Rectangle 3"/>
          <p:cNvSpPr/>
          <p:nvPr/>
        </p:nvSpPr>
        <p:spPr>
          <a:xfrm>
            <a:off x="4763068" y="6127844"/>
            <a:ext cx="24293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Shoulder surfing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21</a:t>
            </a:r>
            <a:endParaRPr lang="en-IN" dirty="0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__________ is a small program embedded inside of a GIF image.</a:t>
            </a:r>
          </a:p>
          <a:p>
            <a:r>
              <a:rPr lang="en-IN" dirty="0"/>
              <a:t>A)           web bug</a:t>
            </a:r>
          </a:p>
          <a:p>
            <a:r>
              <a:rPr lang="en-IN" dirty="0"/>
              <a:t>B)           cookie</a:t>
            </a:r>
          </a:p>
          <a:p>
            <a:r>
              <a:rPr lang="en-IN" dirty="0"/>
              <a:t>C)           spyware application</a:t>
            </a:r>
          </a:p>
          <a:p>
            <a:r>
              <a:rPr lang="en-IN" dirty="0"/>
              <a:t>D)           spam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48655" name="Rectangle 3"/>
          <p:cNvSpPr/>
          <p:nvPr/>
        </p:nvSpPr>
        <p:spPr>
          <a:xfrm>
            <a:off x="4817660" y="6127844"/>
            <a:ext cx="2456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IN" sz="2400" dirty="0"/>
              <a:t>web bug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22</a:t>
            </a:r>
            <a:endParaRPr lang="en-IN" dirty="0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hacker contacts you </a:t>
            </a:r>
            <a:r>
              <a:rPr lang="en-IN" dirty="0" smtClean="0"/>
              <a:t>over </a:t>
            </a:r>
            <a:r>
              <a:rPr lang="en-IN" dirty="0"/>
              <a:t>phone or email and attempts to acquire your password.</a:t>
            </a:r>
          </a:p>
          <a:p>
            <a:r>
              <a:rPr lang="en-IN" dirty="0"/>
              <a:t>A)           spoofing</a:t>
            </a:r>
          </a:p>
          <a:p>
            <a:r>
              <a:rPr lang="en-IN" dirty="0"/>
              <a:t>B)           phishing</a:t>
            </a:r>
          </a:p>
          <a:p>
            <a:r>
              <a:rPr lang="en-IN" dirty="0"/>
              <a:t>C)           spamming</a:t>
            </a:r>
          </a:p>
          <a:p>
            <a:r>
              <a:rPr lang="en-IN" dirty="0"/>
              <a:t>D)           bugging</a:t>
            </a:r>
          </a:p>
        </p:txBody>
      </p:sp>
      <p:sp>
        <p:nvSpPr>
          <p:cNvPr id="1048658" name="Rectangle 3"/>
          <p:cNvSpPr/>
          <p:nvPr/>
        </p:nvSpPr>
        <p:spPr>
          <a:xfrm>
            <a:off x="4749421" y="6127844"/>
            <a:ext cx="3875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phishing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23</a:t>
            </a:r>
            <a:endParaRPr lang="en-IN" dirty="0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20000"/>
          </a:bodyPr>
          <a:lstStyle/>
          <a:p>
            <a:pPr marL="0" indent="0" eaLnBrk="0">
              <a:buNone/>
            </a:pPr>
            <a:r>
              <a:rPr lang="en-US" dirty="0"/>
              <a:t>Which of the following is the MOST important criterion when selecting a location for an offsite </a:t>
            </a:r>
            <a:r>
              <a:rPr lang="en-US" dirty="0" smtClean="0"/>
              <a:t>storage facility </a:t>
            </a:r>
            <a:r>
              <a:rPr lang="en-US" dirty="0"/>
              <a:t>for IS backup files? The offsite facility must be:</a:t>
            </a:r>
            <a:endParaRPr lang="en-IN" dirty="0"/>
          </a:p>
          <a:p>
            <a:pPr lvl="0" eaLnBrk="0"/>
            <a:r>
              <a:rPr lang="en-US" dirty="0"/>
              <a:t>physically separated from the data center and not subject to the same risks.</a:t>
            </a:r>
            <a:endParaRPr lang="en-IN" dirty="0"/>
          </a:p>
          <a:p>
            <a:pPr lvl="0" eaLnBrk="0"/>
            <a:r>
              <a:rPr lang="en-US" dirty="0"/>
              <a:t>given the same level of protection as that of the computer data center.</a:t>
            </a:r>
            <a:endParaRPr lang="en-IN" dirty="0"/>
          </a:p>
          <a:p>
            <a:pPr lvl="0" eaLnBrk="0"/>
            <a:r>
              <a:rPr lang="en-US" dirty="0"/>
              <a:t>outsourced to a reliable third party.</a:t>
            </a:r>
            <a:endParaRPr lang="en-IN" dirty="0"/>
          </a:p>
          <a:p>
            <a:r>
              <a:rPr lang="en-US" dirty="0"/>
              <a:t>equipped with surveillance capabilities</a:t>
            </a:r>
            <a:endParaRPr lang="en-IN" dirty="0"/>
          </a:p>
        </p:txBody>
      </p:sp>
      <p:sp>
        <p:nvSpPr>
          <p:cNvPr id="1048661" name="Rectangle 3"/>
          <p:cNvSpPr/>
          <p:nvPr/>
        </p:nvSpPr>
        <p:spPr>
          <a:xfrm>
            <a:off x="4585648" y="5950424"/>
            <a:ext cx="6100549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physically separated from the data center and not subject to the same risks.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24</a:t>
            </a:r>
            <a:endParaRPr lang="en-IN" dirty="0"/>
          </a:p>
        </p:txBody>
      </p:sp>
      <p:sp>
        <p:nvSpPr>
          <p:cNvPr id="10486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Which of the following ensures the availability of transactions in the event of a disaster?</a:t>
            </a:r>
            <a:endParaRPr lang="en-IN" dirty="0"/>
          </a:p>
          <a:p>
            <a:pPr lvl="0" eaLnBrk="0"/>
            <a:r>
              <a:rPr lang="en-US" dirty="0"/>
              <a:t>Send hourly tapes containing transactions offsite</a:t>
            </a:r>
            <a:endParaRPr lang="en-IN" dirty="0"/>
          </a:p>
          <a:p>
            <a:pPr lvl="0" eaLnBrk="0"/>
            <a:r>
              <a:rPr lang="en-US" dirty="0"/>
              <a:t>Send daily tapes containing transactions offsite</a:t>
            </a:r>
            <a:endParaRPr lang="en-IN" dirty="0"/>
          </a:p>
          <a:p>
            <a:pPr lvl="0" eaLnBrk="0"/>
            <a:r>
              <a:rPr lang="en-US" dirty="0"/>
              <a:t>Capture transactions to multiple storage devices</a:t>
            </a:r>
            <a:endParaRPr lang="en-IN" dirty="0"/>
          </a:p>
          <a:p>
            <a:pPr lvl="0" eaLnBrk="0"/>
            <a:r>
              <a:rPr lang="en-US" dirty="0"/>
              <a:t>Transmit transactions offsite in real time</a:t>
            </a:r>
            <a:endParaRPr lang="en-IN" dirty="0"/>
          </a:p>
          <a:p>
            <a:endParaRPr lang="en-IN" dirty="0"/>
          </a:p>
        </p:txBody>
      </p:sp>
      <p:sp>
        <p:nvSpPr>
          <p:cNvPr id="1048664" name="Rectangle 3"/>
          <p:cNvSpPr/>
          <p:nvPr/>
        </p:nvSpPr>
        <p:spPr>
          <a:xfrm>
            <a:off x="4531057" y="6127844"/>
            <a:ext cx="4544661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Transmit transactions offsite in real time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25</a:t>
            </a:r>
            <a:endParaRPr lang="en-IN" dirty="0"/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>
              <a:buNone/>
            </a:pPr>
            <a:r>
              <a:rPr lang="en-US" dirty="0"/>
              <a:t>Which of the following is the MOST reasonable option for recovering a noncritical system?</a:t>
            </a:r>
            <a:endParaRPr lang="en-IN" dirty="0"/>
          </a:p>
          <a:p>
            <a:pPr lvl="0" eaLnBrk="0"/>
            <a:r>
              <a:rPr lang="en-US" dirty="0"/>
              <a:t>Warm site</a:t>
            </a:r>
            <a:endParaRPr lang="en-IN" dirty="0"/>
          </a:p>
          <a:p>
            <a:pPr lvl="0" eaLnBrk="0"/>
            <a:r>
              <a:rPr lang="en-US" dirty="0"/>
              <a:t>Mobile site</a:t>
            </a:r>
            <a:endParaRPr lang="en-IN" dirty="0"/>
          </a:p>
          <a:p>
            <a:pPr lvl="0" eaLnBrk="0"/>
            <a:r>
              <a:rPr lang="en-US" dirty="0"/>
              <a:t>Hot site</a:t>
            </a:r>
            <a:endParaRPr lang="en-IN" dirty="0"/>
          </a:p>
          <a:p>
            <a:pPr lvl="0" eaLnBrk="0"/>
            <a:r>
              <a:rPr lang="en-US" dirty="0"/>
              <a:t>Cold site</a:t>
            </a:r>
            <a:endParaRPr lang="en-IN" dirty="0"/>
          </a:p>
          <a:p>
            <a:endParaRPr lang="en-IN" dirty="0"/>
          </a:p>
        </p:txBody>
      </p:sp>
      <p:sp>
        <p:nvSpPr>
          <p:cNvPr id="1048667" name="Rectangle 3"/>
          <p:cNvSpPr/>
          <p:nvPr/>
        </p:nvSpPr>
        <p:spPr>
          <a:xfrm>
            <a:off x="4708479" y="6100549"/>
            <a:ext cx="1733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Cold site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26</a:t>
            </a:r>
            <a:endParaRPr lang="en-IN" dirty="0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393141"/>
          </a:xfrm>
        </p:spPr>
        <p:txBody>
          <a:bodyPr/>
          <a:lstStyle/>
          <a:p>
            <a:r>
              <a:rPr lang="en-IN" dirty="0" smtClean="0"/>
              <a:t>ERP stands for</a:t>
            </a:r>
          </a:p>
          <a:p>
            <a:r>
              <a:rPr lang="en-IN" dirty="0" smtClean="0"/>
              <a:t>End Reach plan</a:t>
            </a:r>
          </a:p>
          <a:p>
            <a:r>
              <a:rPr lang="en-IN" dirty="0" smtClean="0"/>
              <a:t>Enterprise Research Planning</a:t>
            </a:r>
          </a:p>
          <a:p>
            <a:r>
              <a:rPr lang="en-IN" dirty="0" smtClean="0"/>
              <a:t>Enterprise Resource Planning</a:t>
            </a:r>
          </a:p>
          <a:p>
            <a:r>
              <a:rPr lang="en-IN" dirty="0" smtClean="0"/>
              <a:t>Enterprise Resource Programme</a:t>
            </a:r>
            <a:endParaRPr lang="en-IN" dirty="0"/>
          </a:p>
        </p:txBody>
      </p:sp>
      <p:sp>
        <p:nvSpPr>
          <p:cNvPr id="1048670" name="Rectangle 3"/>
          <p:cNvSpPr/>
          <p:nvPr/>
        </p:nvSpPr>
        <p:spPr>
          <a:xfrm>
            <a:off x="4666128" y="6078071"/>
            <a:ext cx="41685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Enterprise Resource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27</a:t>
            </a:r>
            <a:endParaRPr lang="en-IN" dirty="0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Material Requirement Planning(MRP) utilizes software applications for scheduling _________.</a:t>
            </a:r>
          </a:p>
          <a:p>
            <a:r>
              <a:rPr lang="en-IN" dirty="0"/>
              <a:t> A. sales management. </a:t>
            </a:r>
          </a:p>
          <a:p>
            <a:r>
              <a:rPr lang="en-IN" dirty="0"/>
              <a:t>B. production processes. </a:t>
            </a:r>
          </a:p>
          <a:p>
            <a:r>
              <a:rPr lang="en-IN" dirty="0"/>
              <a:t>C. marketing techniques. </a:t>
            </a:r>
          </a:p>
          <a:p>
            <a:r>
              <a:rPr lang="en-IN" dirty="0"/>
              <a:t>D. human resource management</a:t>
            </a:r>
          </a:p>
        </p:txBody>
      </p:sp>
      <p:sp>
        <p:nvSpPr>
          <p:cNvPr id="1048673" name="Rectangle 3"/>
          <p:cNvSpPr/>
          <p:nvPr/>
        </p:nvSpPr>
        <p:spPr>
          <a:xfrm>
            <a:off x="4800600" y="6037729"/>
            <a:ext cx="36979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production 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28</a:t>
            </a:r>
            <a:endParaRPr lang="en-IN" dirty="0"/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ERP package will handle ________ business functionalities. </a:t>
            </a:r>
          </a:p>
          <a:p>
            <a:r>
              <a:rPr lang="en-IN" dirty="0"/>
              <a:t>A. one. </a:t>
            </a:r>
          </a:p>
          <a:p>
            <a:r>
              <a:rPr lang="en-IN" dirty="0"/>
              <a:t>B. two. </a:t>
            </a:r>
          </a:p>
          <a:p>
            <a:r>
              <a:rPr lang="en-IN" dirty="0"/>
              <a:t>C. three.</a:t>
            </a:r>
          </a:p>
          <a:p>
            <a:r>
              <a:rPr lang="en-IN" dirty="0"/>
              <a:t> D. all. </a:t>
            </a:r>
          </a:p>
          <a:p>
            <a:endParaRPr lang="en-IN" dirty="0"/>
          </a:p>
        </p:txBody>
      </p:sp>
      <p:sp>
        <p:nvSpPr>
          <p:cNvPr id="1048676" name="Rectangle 3"/>
          <p:cNvSpPr/>
          <p:nvPr/>
        </p:nvSpPr>
        <p:spPr>
          <a:xfrm>
            <a:off x="4693023" y="6078071"/>
            <a:ext cx="10623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</a:t>
            </a:r>
            <a:endParaRPr lang="en-IN" dirty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625" lnSpcReduction="20000"/>
          </a:bodyPr>
          <a:lstStyle/>
          <a:p>
            <a:pPr marL="0" indent="0" eaLnBrk="0">
              <a:buNone/>
            </a:pPr>
            <a:r>
              <a:rPr lang="en-US" dirty="0"/>
              <a:t>Which of the following </a:t>
            </a:r>
            <a:r>
              <a:rPr lang="en-US" b="1" dirty="0"/>
              <a:t>BEST </a:t>
            </a:r>
            <a:r>
              <a:rPr lang="en-US" dirty="0"/>
              <a:t>provides access control to payroll data being processed on a local server?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Logging access to personal information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Using separate passwords for sensitive transactions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Using software that restricts access rules to authorized staff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Restricting system access to business hours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48598" name="TextBox 3"/>
          <p:cNvSpPr txBox="1"/>
          <p:nvPr/>
        </p:nvSpPr>
        <p:spPr>
          <a:xfrm>
            <a:off x="4503761" y="6045959"/>
            <a:ext cx="5410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/>
            <a:r>
              <a:rPr lang="en-US" dirty="0"/>
              <a:t>Using software that restricts access rules to authorized staff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29</a:t>
            </a:r>
            <a:endParaRPr lang="en-IN" dirty="0"/>
          </a:p>
        </p:txBody>
      </p:sp>
      <p:sp>
        <p:nvSpPr>
          <p:cNvPr id="10486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_________ computing refers to applications and services that run on a distributed network using virtualized resources.</a:t>
            </a:r>
            <a:br>
              <a:rPr lang="en-IN" dirty="0"/>
            </a:br>
            <a:r>
              <a:rPr lang="en-IN" dirty="0"/>
              <a:t>a) Distributed</a:t>
            </a:r>
            <a:br>
              <a:rPr lang="en-IN" dirty="0"/>
            </a:br>
            <a:r>
              <a:rPr lang="en-IN" dirty="0"/>
              <a:t>b) Cloud</a:t>
            </a:r>
            <a:br>
              <a:rPr lang="en-IN" dirty="0"/>
            </a:br>
            <a:r>
              <a:rPr lang="en-IN" dirty="0"/>
              <a:t>c) Soft</a:t>
            </a:r>
            <a:br>
              <a:rPr lang="en-IN" dirty="0"/>
            </a:br>
            <a:r>
              <a:rPr lang="en-IN" dirty="0"/>
              <a:t>d) Parallel</a:t>
            </a:r>
          </a:p>
        </p:txBody>
      </p:sp>
      <p:sp>
        <p:nvSpPr>
          <p:cNvPr id="1048679" name="Rectangle 3"/>
          <p:cNvSpPr/>
          <p:nvPr/>
        </p:nvSpPr>
        <p:spPr>
          <a:xfrm>
            <a:off x="4913897" y="6122005"/>
            <a:ext cx="894080" cy="408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dirty="0"/>
              <a:t>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30</a:t>
            </a:r>
            <a:endParaRPr lang="en-IN" dirty="0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Cloud computing is an abstraction based on the notion of pooling physical resources and presenting them as a ________ resource.</a:t>
            </a:r>
            <a:br>
              <a:rPr lang="en-IN" dirty="0"/>
            </a:br>
            <a:r>
              <a:rPr lang="en-IN" dirty="0"/>
              <a:t>a) real</a:t>
            </a:r>
            <a:br>
              <a:rPr lang="en-IN" dirty="0"/>
            </a:br>
            <a:r>
              <a:rPr lang="en-IN" dirty="0"/>
              <a:t>b) virtual</a:t>
            </a:r>
            <a:br>
              <a:rPr lang="en-IN" dirty="0"/>
            </a:br>
            <a:r>
              <a:rPr lang="en-IN" dirty="0"/>
              <a:t>c) cloud</a:t>
            </a:r>
            <a:br>
              <a:rPr lang="en-IN" dirty="0"/>
            </a:br>
            <a:r>
              <a:rPr lang="en-IN" dirty="0"/>
              <a:t>d) None of the mentioned</a:t>
            </a:r>
          </a:p>
        </p:txBody>
      </p:sp>
      <p:sp>
        <p:nvSpPr>
          <p:cNvPr id="1048682" name="Rectangle 3"/>
          <p:cNvSpPr/>
          <p:nvPr/>
        </p:nvSpPr>
        <p:spPr>
          <a:xfrm>
            <a:off x="4625788" y="6064624"/>
            <a:ext cx="1344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virtual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31</a:t>
            </a:r>
            <a:endParaRPr lang="en-IN" dirty="0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This power protection device includes a battery that provides a few minutes of power.</a:t>
            </a:r>
          </a:p>
          <a:p>
            <a:r>
              <a:rPr lang="en-IN" dirty="0"/>
              <a:t>A)           surge suppressor</a:t>
            </a:r>
          </a:p>
          <a:p>
            <a:r>
              <a:rPr lang="en-IN" dirty="0"/>
              <a:t>B)           line conditioner</a:t>
            </a:r>
          </a:p>
          <a:p>
            <a:r>
              <a:rPr lang="en-IN" dirty="0"/>
              <a:t>C)           generator</a:t>
            </a:r>
          </a:p>
          <a:p>
            <a:r>
              <a:rPr lang="en-IN" dirty="0"/>
              <a:t>D)           UPS</a:t>
            </a:r>
          </a:p>
          <a:p>
            <a:endParaRPr lang="en-IN" dirty="0"/>
          </a:p>
        </p:txBody>
      </p:sp>
      <p:sp>
        <p:nvSpPr>
          <p:cNvPr id="1048685" name="Rectangle 3"/>
          <p:cNvSpPr/>
          <p:nvPr/>
        </p:nvSpPr>
        <p:spPr>
          <a:xfrm>
            <a:off x="4087905" y="5916706"/>
            <a:ext cx="11564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/>
              <a:t>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32</a:t>
            </a:r>
            <a:endParaRPr lang="en-IN" dirty="0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r>
              <a:rPr lang="en-IN" dirty="0"/>
              <a:t>The phrase __________ describes viruses, worms, Trojan horse attack applets, and attack scripts.</a:t>
            </a:r>
          </a:p>
          <a:p>
            <a:r>
              <a:rPr lang="en-IN" dirty="0"/>
              <a:t>A)           malware</a:t>
            </a:r>
          </a:p>
          <a:p>
            <a:r>
              <a:rPr lang="en-IN" dirty="0"/>
              <a:t>B)           spam</a:t>
            </a:r>
          </a:p>
          <a:p>
            <a:r>
              <a:rPr lang="en-IN" dirty="0"/>
              <a:t>C)           phish</a:t>
            </a:r>
          </a:p>
          <a:p>
            <a:r>
              <a:rPr lang="en-IN" dirty="0"/>
              <a:t>D)           virus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48688" name="Rectangle 3"/>
          <p:cNvSpPr/>
          <p:nvPr/>
        </p:nvSpPr>
        <p:spPr>
          <a:xfrm>
            <a:off x="4719918" y="5889812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 malware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33</a:t>
            </a:r>
            <a:endParaRPr lang="en-IN" dirty="0"/>
          </a:p>
        </p:txBody>
      </p:sp>
      <p:sp>
        <p:nvSpPr>
          <p:cNvPr id="10486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r>
              <a:rPr lang="en-IN" dirty="0"/>
              <a:t>A hacker that changes or forges information in an electronic resource, is engaging in __________.</a:t>
            </a:r>
          </a:p>
          <a:p>
            <a:r>
              <a:rPr lang="en-IN" dirty="0"/>
              <a:t>A)           denial of service</a:t>
            </a:r>
          </a:p>
          <a:p>
            <a:r>
              <a:rPr lang="en-IN" dirty="0"/>
              <a:t>B)           sniffing</a:t>
            </a:r>
          </a:p>
          <a:p>
            <a:r>
              <a:rPr lang="en-IN" dirty="0"/>
              <a:t>C)           terrorism</a:t>
            </a:r>
          </a:p>
          <a:p>
            <a:r>
              <a:rPr lang="en-IN" dirty="0"/>
              <a:t>D)           data diddling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48691" name="Rectangle 3"/>
          <p:cNvSpPr/>
          <p:nvPr/>
        </p:nvSpPr>
        <p:spPr>
          <a:xfrm>
            <a:off x="4693024" y="5916706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data diddling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34</a:t>
            </a:r>
            <a:endParaRPr lang="en-IN" dirty="0"/>
          </a:p>
        </p:txBody>
      </p:sp>
      <p:sp>
        <p:nvSpPr>
          <p:cNvPr id="10486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Hackers often gain entry to a network be pretending to be at a legitimate computer.</a:t>
            </a:r>
          </a:p>
          <a:p>
            <a:r>
              <a:rPr lang="en-IN" dirty="0"/>
              <a:t>A)           spoofing</a:t>
            </a:r>
          </a:p>
          <a:p>
            <a:r>
              <a:rPr lang="en-IN" dirty="0"/>
              <a:t>B)           forging</a:t>
            </a:r>
          </a:p>
          <a:p>
            <a:r>
              <a:rPr lang="en-IN" dirty="0"/>
              <a:t>C)           IP spoofing</a:t>
            </a:r>
          </a:p>
          <a:p>
            <a:r>
              <a:rPr lang="en-IN" dirty="0"/>
              <a:t>D)           ID theft</a:t>
            </a:r>
          </a:p>
          <a:p>
            <a:endParaRPr lang="en-IN" dirty="0"/>
          </a:p>
        </p:txBody>
      </p:sp>
      <p:sp>
        <p:nvSpPr>
          <p:cNvPr id="1048694" name="Rectangle 3"/>
          <p:cNvSpPr/>
          <p:nvPr/>
        </p:nvSpPr>
        <p:spPr>
          <a:xfrm>
            <a:off x="3674102" y="5935897"/>
            <a:ext cx="2417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IP spoofing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35</a:t>
            </a:r>
            <a:endParaRPr lang="en-IN" dirty="0"/>
          </a:p>
        </p:txBody>
      </p:sp>
      <p:sp>
        <p:nvSpPr>
          <p:cNvPr id="10486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The power level drops below 120V.</a:t>
            </a:r>
          </a:p>
          <a:p>
            <a:r>
              <a:rPr lang="en-IN" dirty="0"/>
              <a:t>A)           brownout</a:t>
            </a:r>
          </a:p>
          <a:p>
            <a:r>
              <a:rPr lang="en-IN" dirty="0"/>
              <a:t>B)           spike</a:t>
            </a:r>
          </a:p>
          <a:p>
            <a:r>
              <a:rPr lang="en-IN" dirty="0"/>
              <a:t>C)           blackout</a:t>
            </a:r>
          </a:p>
          <a:p>
            <a:r>
              <a:rPr lang="en-IN" dirty="0"/>
              <a:t>D)           surge</a:t>
            </a:r>
          </a:p>
          <a:p>
            <a:endParaRPr lang="en-IN" dirty="0"/>
          </a:p>
        </p:txBody>
      </p:sp>
      <p:sp>
        <p:nvSpPr>
          <p:cNvPr id="1048697" name="Rectangle 3"/>
          <p:cNvSpPr/>
          <p:nvPr/>
        </p:nvSpPr>
        <p:spPr>
          <a:xfrm>
            <a:off x="3585861" y="5751231"/>
            <a:ext cx="1228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spike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Rectangle 1"/>
          <p:cNvSpPr/>
          <p:nvPr/>
        </p:nvSpPr>
        <p:spPr>
          <a:xfrm>
            <a:off x="4070447" y="2967335"/>
            <a:ext cx="3929380" cy="8915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</a:t>
            </a:r>
            <a:endParaRPr lang="en-IN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eaLnBrk="0"/>
            <a:r>
              <a:rPr lang="en-US" dirty="0"/>
              <a:t>Which of the following would be MOST appropriate to ensure </a:t>
            </a:r>
            <a:r>
              <a:rPr lang="en-US" dirty="0" smtClean="0"/>
              <a:t>the </a:t>
            </a:r>
            <a:r>
              <a:rPr lang="en-US" dirty="0"/>
              <a:t>confidentiality of transactions initiated via the Internet?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Digital Signature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Data Encryption Standard (DES)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Virtual private network (VPN)</a:t>
            </a:r>
            <a:endParaRPr lang="en-IN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Public key encryption</a:t>
            </a:r>
            <a:endParaRPr lang="en-IN" dirty="0"/>
          </a:p>
        </p:txBody>
      </p:sp>
      <p:sp>
        <p:nvSpPr>
          <p:cNvPr id="1048601" name="TextBox 4"/>
          <p:cNvSpPr txBox="1"/>
          <p:nvPr/>
        </p:nvSpPr>
        <p:spPr>
          <a:xfrm>
            <a:off x="4599295" y="6045957"/>
            <a:ext cx="473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Public key encryption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4</a:t>
            </a:r>
            <a:endParaRPr lang="en-IN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Which of the following is the MOST effective antivirus control?</a:t>
            </a:r>
            <a:endParaRPr lang="en-IN" dirty="0"/>
          </a:p>
          <a:p>
            <a:pPr lvl="0" eaLnBrk="0"/>
            <a:r>
              <a:rPr lang="en-US" dirty="0"/>
              <a:t>Scanning e-mail attachments on the mail server</a:t>
            </a:r>
            <a:endParaRPr lang="en-IN" dirty="0"/>
          </a:p>
          <a:p>
            <a:pPr lvl="0" eaLnBrk="0"/>
            <a:r>
              <a:rPr lang="en-US" dirty="0"/>
              <a:t>Restoring systems from clean copies</a:t>
            </a:r>
            <a:endParaRPr lang="en-IN" dirty="0"/>
          </a:p>
          <a:p>
            <a:pPr lvl="0" eaLnBrk="0"/>
            <a:r>
              <a:rPr lang="en-US" dirty="0"/>
              <a:t>Disabling USB ports</a:t>
            </a:r>
            <a:endParaRPr lang="en-IN" dirty="0"/>
          </a:p>
          <a:p>
            <a:pPr lvl="0" eaLnBrk="0"/>
            <a:r>
              <a:rPr lang="en-US" dirty="0"/>
              <a:t>An online antivirus scan with up-to-date virus definitions</a:t>
            </a:r>
            <a:endParaRPr lang="en-IN" dirty="0"/>
          </a:p>
          <a:p>
            <a:endParaRPr lang="en-IN" dirty="0"/>
          </a:p>
        </p:txBody>
      </p:sp>
      <p:sp>
        <p:nvSpPr>
          <p:cNvPr id="1048604" name="Rectangle 3"/>
          <p:cNvSpPr/>
          <p:nvPr/>
        </p:nvSpPr>
        <p:spPr>
          <a:xfrm>
            <a:off x="4626591" y="5923129"/>
            <a:ext cx="5895833" cy="80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400" dirty="0"/>
              <a:t>Scanning e-mail attachments on the mail server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5</a:t>
            </a:r>
            <a:endParaRPr lang="en-IN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Which of the following concerns about the security of an electronic message would be addressed by digital signatures?</a:t>
            </a:r>
            <a:endParaRPr lang="en-IN" dirty="0"/>
          </a:p>
          <a:p>
            <a:pPr lvl="0" eaLnBrk="0"/>
            <a:r>
              <a:rPr lang="en-US" dirty="0"/>
              <a:t>Unauthorized reading</a:t>
            </a:r>
            <a:endParaRPr lang="en-IN" dirty="0"/>
          </a:p>
          <a:p>
            <a:pPr lvl="0" eaLnBrk="0"/>
            <a:r>
              <a:rPr lang="en-US" dirty="0"/>
              <a:t>Theft</a:t>
            </a:r>
            <a:endParaRPr lang="en-IN" dirty="0"/>
          </a:p>
          <a:p>
            <a:pPr lvl="0" eaLnBrk="0"/>
            <a:r>
              <a:rPr lang="en-US" dirty="0"/>
              <a:t>Unauthorized copying</a:t>
            </a:r>
            <a:endParaRPr lang="en-IN" dirty="0"/>
          </a:p>
          <a:p>
            <a:r>
              <a:rPr lang="en-US" dirty="0"/>
              <a:t>Alteration</a:t>
            </a:r>
            <a:endParaRPr lang="en-IN" dirty="0"/>
          </a:p>
        </p:txBody>
      </p:sp>
      <p:sp>
        <p:nvSpPr>
          <p:cNvPr id="1048607" name="Rectangle 3"/>
          <p:cNvSpPr/>
          <p:nvPr/>
        </p:nvSpPr>
        <p:spPr>
          <a:xfrm>
            <a:off x="4694830" y="6100549"/>
            <a:ext cx="2060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Alteration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6</a:t>
            </a:r>
            <a:endParaRPr lang="en-IN" dirty="0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Accountability for the maintenance of appropriate security measures over information assets resides </a:t>
            </a:r>
            <a:r>
              <a:rPr lang="en-US" dirty="0" smtClean="0"/>
              <a:t>with</a:t>
            </a:r>
            <a:r>
              <a:rPr lang="en-IN" dirty="0"/>
              <a:t> </a:t>
            </a:r>
            <a:r>
              <a:rPr lang="en-US" dirty="0" smtClean="0"/>
              <a:t>the</a:t>
            </a:r>
            <a:r>
              <a:rPr lang="en-US" dirty="0"/>
              <a:t>: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security administrator.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systems administrator.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data and systems owners.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systems.. operations group.</a:t>
            </a:r>
            <a:endParaRPr lang="en-IN" dirty="0"/>
          </a:p>
          <a:p>
            <a:endParaRPr lang="en-IN" dirty="0"/>
          </a:p>
        </p:txBody>
      </p:sp>
      <p:sp>
        <p:nvSpPr>
          <p:cNvPr id="1048610" name="Rectangle 3"/>
          <p:cNvSpPr/>
          <p:nvPr/>
        </p:nvSpPr>
        <p:spPr>
          <a:xfrm>
            <a:off x="4653887" y="6086902"/>
            <a:ext cx="3985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data and systems owners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7</a:t>
            </a:r>
            <a:endParaRPr lang="en-IN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3125" lnSpcReduction="20000"/>
          </a:bodyPr>
          <a:lstStyle/>
          <a:p>
            <a:pPr marL="0" indent="0" eaLnBrk="0">
              <a:buNone/>
            </a:pPr>
            <a:r>
              <a:rPr lang="en-US" dirty="0"/>
              <a:t>The </a:t>
            </a:r>
            <a:r>
              <a:rPr lang="en-US" b="1" dirty="0"/>
              <a:t>GREATEST </a:t>
            </a:r>
            <a:r>
              <a:rPr lang="en-US" dirty="0"/>
              <a:t>risk when end users have access to a database at its system level, instead of through </a:t>
            </a:r>
            <a:r>
              <a:rPr lang="en-US" dirty="0" smtClean="0"/>
              <a:t>the application</a:t>
            </a:r>
            <a:r>
              <a:rPr lang="en-US" dirty="0"/>
              <a:t>, is that the users can: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make unauthorized changes to the database directly, without an audit trail.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 smtClean="0"/>
              <a:t>make </a:t>
            </a:r>
            <a:r>
              <a:rPr lang="en-US" dirty="0"/>
              <a:t>use of a system query language (SQL) to access information.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remotely access the database.</a:t>
            </a:r>
            <a:endParaRPr lang="en-IN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update data without authentication</a:t>
            </a:r>
            <a:endParaRPr lang="en-IN" dirty="0"/>
          </a:p>
        </p:txBody>
      </p:sp>
      <p:sp>
        <p:nvSpPr>
          <p:cNvPr id="1048613" name="Rectangle 3"/>
          <p:cNvSpPr/>
          <p:nvPr/>
        </p:nvSpPr>
        <p:spPr>
          <a:xfrm>
            <a:off x="4749421" y="5950424"/>
            <a:ext cx="6127844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dirty="0"/>
              <a:t>make unauthorized changes to the database directly, without an audit trail.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8</a:t>
            </a:r>
            <a:endParaRPr lang="en-IN" dirty="0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lstStyle/>
          <a:p>
            <a:pPr marL="0" indent="0" eaLnBrk="0">
              <a:buNone/>
            </a:pPr>
            <a:r>
              <a:rPr lang="en-US" dirty="0"/>
              <a:t>Which of the following satisfies a two-factor user authentication?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Iris scanning plus fingerprint scanning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Terminal ID plus global positioning system (GPS)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A smart card requiring the user's PIN</a:t>
            </a:r>
            <a:endParaRPr lang="en-IN" dirty="0"/>
          </a:p>
          <a:p>
            <a:pPr marL="514350" lvl="0" indent="-514350" eaLnBrk="0">
              <a:buFont typeface="+mj-lt"/>
              <a:buAutoNum type="alphaUcPeriod"/>
            </a:pPr>
            <a:r>
              <a:rPr lang="en-US" dirty="0"/>
              <a:t>User ID along with password</a:t>
            </a:r>
            <a:endParaRPr lang="en-IN" dirty="0"/>
          </a:p>
          <a:p>
            <a:endParaRPr lang="en-IN" dirty="0"/>
          </a:p>
        </p:txBody>
      </p:sp>
      <p:sp>
        <p:nvSpPr>
          <p:cNvPr id="1048616" name="Rectangle 3"/>
          <p:cNvSpPr/>
          <p:nvPr/>
        </p:nvSpPr>
        <p:spPr>
          <a:xfrm>
            <a:off x="4626591" y="6073254"/>
            <a:ext cx="5423261" cy="430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US" sz="2200" b="1" dirty="0"/>
              <a:t>A smart card requiring the user's PIN</a:t>
            </a:r>
            <a:endParaRPr lang="en-IN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1135</Words>
  <Application>Microsoft Office PowerPoint</Application>
  <PresentationFormat>Custom</PresentationFormat>
  <Paragraphs>243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Ion</vt:lpstr>
      <vt:lpstr>Security Continued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Question 31</vt:lpstr>
      <vt:lpstr>Question 32</vt:lpstr>
      <vt:lpstr>Question 33</vt:lpstr>
      <vt:lpstr>Question 34</vt:lpstr>
      <vt:lpstr>Question 35</vt:lpstr>
      <vt:lpstr>Slide 37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Continued</dc:title>
  <dc:creator>fmis2</dc:creator>
  <cp:lastModifiedBy>admin</cp:lastModifiedBy>
  <cp:revision>5</cp:revision>
  <dcterms:created xsi:type="dcterms:W3CDTF">2017-08-12T13:09:43Z</dcterms:created>
  <dcterms:modified xsi:type="dcterms:W3CDTF">2018-10-11T11:19:48Z</dcterms:modified>
</cp:coreProperties>
</file>