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64" r:id="rId4"/>
    <p:sldId id="263" r:id="rId5"/>
    <p:sldId id="277" r:id="rId6"/>
    <p:sldId id="280" r:id="rId7"/>
    <p:sldId id="272" r:id="rId8"/>
    <p:sldId id="273" r:id="rId9"/>
    <p:sldId id="270" r:id="rId10"/>
    <p:sldId id="271" r:id="rId1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1158" y="66"/>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A9877C-F219-4AAF-A202-3C1F42DF3351}" type="datetimeFigureOut">
              <a:rPr lang="en-US" smtClean="0"/>
              <a:pPr/>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98BEB-5594-434F-85E2-D2F55A12F8BC}" type="slidenum">
              <a:rPr lang="en-US" smtClean="0"/>
              <a:pPr/>
              <a:t>‹#›</a:t>
            </a:fld>
            <a:endParaRPr lang="en-US"/>
          </a:p>
        </p:txBody>
      </p:sp>
    </p:spTree>
    <p:extLst>
      <p:ext uri="{BB962C8B-B14F-4D97-AF65-F5344CB8AC3E}">
        <p14:creationId xmlns:p14="http://schemas.microsoft.com/office/powerpoint/2010/main" val="3798808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9877C-F219-4AAF-A202-3C1F42DF3351}" type="datetimeFigureOut">
              <a:rPr lang="en-US" smtClean="0"/>
              <a:pPr/>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98BEB-5594-434F-85E2-D2F55A12F8BC}" type="slidenum">
              <a:rPr lang="en-US" smtClean="0"/>
              <a:pPr/>
              <a:t>‹#›</a:t>
            </a:fld>
            <a:endParaRPr lang="en-US"/>
          </a:p>
        </p:txBody>
      </p:sp>
    </p:spTree>
    <p:extLst>
      <p:ext uri="{BB962C8B-B14F-4D97-AF65-F5344CB8AC3E}">
        <p14:creationId xmlns:p14="http://schemas.microsoft.com/office/powerpoint/2010/main" val="950428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5125"/>
            <a:ext cx="2135981"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1037"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9877C-F219-4AAF-A202-3C1F42DF3351}" type="datetimeFigureOut">
              <a:rPr lang="en-US" smtClean="0"/>
              <a:pPr/>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98BEB-5594-434F-85E2-D2F55A12F8BC}" type="slidenum">
              <a:rPr lang="en-US" smtClean="0"/>
              <a:pPr/>
              <a:t>‹#›</a:t>
            </a:fld>
            <a:endParaRPr lang="en-US"/>
          </a:p>
        </p:txBody>
      </p:sp>
    </p:spTree>
    <p:extLst>
      <p:ext uri="{BB962C8B-B14F-4D97-AF65-F5344CB8AC3E}">
        <p14:creationId xmlns:p14="http://schemas.microsoft.com/office/powerpoint/2010/main" val="3712274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9877C-F219-4AAF-A202-3C1F42DF3351}" type="datetimeFigureOut">
              <a:rPr lang="en-US" smtClean="0"/>
              <a:pPr/>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98BEB-5594-434F-85E2-D2F55A12F8BC}" type="slidenum">
              <a:rPr lang="en-US" smtClean="0"/>
              <a:pPr/>
              <a:t>‹#›</a:t>
            </a:fld>
            <a:endParaRPr lang="en-US"/>
          </a:p>
        </p:txBody>
      </p:sp>
    </p:spTree>
    <p:extLst>
      <p:ext uri="{BB962C8B-B14F-4D97-AF65-F5344CB8AC3E}">
        <p14:creationId xmlns:p14="http://schemas.microsoft.com/office/powerpoint/2010/main" val="2707586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8" y="1709739"/>
            <a:ext cx="8543925"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A9877C-F219-4AAF-A202-3C1F42DF3351}" type="datetimeFigureOut">
              <a:rPr lang="en-US" smtClean="0"/>
              <a:pPr/>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98BEB-5594-434F-85E2-D2F55A12F8BC}" type="slidenum">
              <a:rPr lang="en-US" smtClean="0"/>
              <a:pPr/>
              <a:t>‹#›</a:t>
            </a:fld>
            <a:endParaRPr lang="en-US"/>
          </a:p>
        </p:txBody>
      </p:sp>
    </p:spTree>
    <p:extLst>
      <p:ext uri="{BB962C8B-B14F-4D97-AF65-F5344CB8AC3E}">
        <p14:creationId xmlns:p14="http://schemas.microsoft.com/office/powerpoint/2010/main" val="2245901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A9877C-F219-4AAF-A202-3C1F42DF3351}" type="datetimeFigureOut">
              <a:rPr lang="en-US" smtClean="0"/>
              <a:pPr/>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98BEB-5594-434F-85E2-D2F55A12F8BC}" type="slidenum">
              <a:rPr lang="en-US" smtClean="0"/>
              <a:pPr/>
              <a:t>‹#›</a:t>
            </a:fld>
            <a:endParaRPr lang="en-US"/>
          </a:p>
        </p:txBody>
      </p:sp>
    </p:spTree>
    <p:extLst>
      <p:ext uri="{BB962C8B-B14F-4D97-AF65-F5344CB8AC3E}">
        <p14:creationId xmlns:p14="http://schemas.microsoft.com/office/powerpoint/2010/main" val="411874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8"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A9877C-F219-4AAF-A202-3C1F42DF3351}" type="datetimeFigureOut">
              <a:rPr lang="en-US" smtClean="0"/>
              <a:pPr/>
              <a:t>8/18/2017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198BEB-5594-434F-85E2-D2F55A12F8BC}" type="slidenum">
              <a:rPr lang="en-US" smtClean="0"/>
              <a:pPr/>
              <a:t>‹#›</a:t>
            </a:fld>
            <a:endParaRPr lang="en-US"/>
          </a:p>
        </p:txBody>
      </p:sp>
    </p:spTree>
    <p:extLst>
      <p:ext uri="{BB962C8B-B14F-4D97-AF65-F5344CB8AC3E}">
        <p14:creationId xmlns:p14="http://schemas.microsoft.com/office/powerpoint/2010/main" val="780350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A9877C-F219-4AAF-A202-3C1F42DF3351}" type="datetimeFigureOut">
              <a:rPr lang="en-US" smtClean="0"/>
              <a:pPr/>
              <a:t>8/18/2017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198BEB-5594-434F-85E2-D2F55A12F8BC}" type="slidenum">
              <a:rPr lang="en-US" smtClean="0"/>
              <a:pPr/>
              <a:t>‹#›</a:t>
            </a:fld>
            <a:endParaRPr lang="en-US"/>
          </a:p>
        </p:txBody>
      </p:sp>
    </p:spTree>
    <p:extLst>
      <p:ext uri="{BB962C8B-B14F-4D97-AF65-F5344CB8AC3E}">
        <p14:creationId xmlns:p14="http://schemas.microsoft.com/office/powerpoint/2010/main" val="62339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A9877C-F219-4AAF-A202-3C1F42DF3351}" type="datetimeFigureOut">
              <a:rPr lang="en-US" smtClean="0"/>
              <a:pPr/>
              <a:t>8/18/2017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198BEB-5594-434F-85E2-D2F55A12F8BC}" type="slidenum">
              <a:rPr lang="en-US" smtClean="0"/>
              <a:pPr/>
              <a:t>‹#›</a:t>
            </a:fld>
            <a:endParaRPr lang="en-US"/>
          </a:p>
        </p:txBody>
      </p:sp>
    </p:spTree>
    <p:extLst>
      <p:ext uri="{BB962C8B-B14F-4D97-AF65-F5344CB8AC3E}">
        <p14:creationId xmlns:p14="http://schemas.microsoft.com/office/powerpoint/2010/main" val="3887105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A9877C-F219-4AAF-A202-3C1F42DF3351}" type="datetimeFigureOut">
              <a:rPr lang="en-US" smtClean="0"/>
              <a:pPr/>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98BEB-5594-434F-85E2-D2F55A12F8BC}" type="slidenum">
              <a:rPr lang="en-US" smtClean="0"/>
              <a:pPr/>
              <a:t>‹#›</a:t>
            </a:fld>
            <a:endParaRPr lang="en-US"/>
          </a:p>
        </p:txBody>
      </p:sp>
    </p:spTree>
    <p:extLst>
      <p:ext uri="{BB962C8B-B14F-4D97-AF65-F5344CB8AC3E}">
        <p14:creationId xmlns:p14="http://schemas.microsoft.com/office/powerpoint/2010/main" val="1311413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A9877C-F219-4AAF-A202-3C1F42DF3351}" type="datetimeFigureOut">
              <a:rPr lang="en-US" smtClean="0"/>
              <a:pPr/>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98BEB-5594-434F-85E2-D2F55A12F8BC}" type="slidenum">
              <a:rPr lang="en-US" smtClean="0"/>
              <a:pPr/>
              <a:t>‹#›</a:t>
            </a:fld>
            <a:endParaRPr lang="en-US"/>
          </a:p>
        </p:txBody>
      </p:sp>
    </p:spTree>
    <p:extLst>
      <p:ext uri="{BB962C8B-B14F-4D97-AF65-F5344CB8AC3E}">
        <p14:creationId xmlns:p14="http://schemas.microsoft.com/office/powerpoint/2010/main" val="27460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A9877C-F219-4AAF-A202-3C1F42DF3351}" type="datetimeFigureOut">
              <a:rPr lang="en-US" smtClean="0"/>
              <a:pPr/>
              <a:t>8/18/2017</a:t>
            </a:fld>
            <a:endParaRPr lang="en-US"/>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98BEB-5594-434F-85E2-D2F55A12F8BC}" type="slidenum">
              <a:rPr lang="en-US" smtClean="0"/>
              <a:pPr/>
              <a:t>‹#›</a:t>
            </a:fld>
            <a:endParaRPr lang="en-US"/>
          </a:p>
        </p:txBody>
      </p:sp>
    </p:spTree>
    <p:extLst>
      <p:ext uri="{BB962C8B-B14F-4D97-AF65-F5344CB8AC3E}">
        <p14:creationId xmlns:p14="http://schemas.microsoft.com/office/powerpoint/2010/main" val="964904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vahan.nic.in/" TargetMode="External"/><Relationship Id="rId2" Type="http://schemas.openxmlformats.org/officeDocument/2006/relationships/hyperlink" Target="https://sarathi.nic.i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smtClean="0"/>
              <a:t>NeGP-Vahan</a:t>
            </a:r>
            <a:r>
              <a:rPr lang="en-IN" b="1" dirty="0" smtClean="0"/>
              <a:t> </a:t>
            </a:r>
            <a:r>
              <a:rPr lang="en-IN" b="1" dirty="0"/>
              <a:t>and </a:t>
            </a:r>
            <a:r>
              <a:rPr lang="en-IN" b="1" dirty="0" err="1"/>
              <a:t>Sarathi</a:t>
            </a:r>
            <a:endParaRPr lang="en-IN" dirty="0"/>
          </a:p>
        </p:txBody>
      </p:sp>
      <p:sp>
        <p:nvSpPr>
          <p:cNvPr id="3" name="Content Placeholder 2"/>
          <p:cNvSpPr>
            <a:spLocks noGrp="1"/>
          </p:cNvSpPr>
          <p:nvPr>
            <p:ph idx="1"/>
          </p:nvPr>
        </p:nvSpPr>
        <p:spPr/>
        <p:txBody>
          <a:bodyPr>
            <a:normAutofit lnSpcReduction="10000"/>
          </a:bodyPr>
          <a:lstStyle/>
          <a:p>
            <a:pPr algn="just"/>
            <a:r>
              <a:rPr lang="en-IN" dirty="0"/>
              <a:t>Under the National e-Governance Plan, the Indian government is </a:t>
            </a:r>
            <a:r>
              <a:rPr lang="en-IN" dirty="0" smtClean="0"/>
              <a:t>endeavouring </a:t>
            </a:r>
            <a:r>
              <a:rPr lang="en-IN" dirty="0"/>
              <a:t>to make sure that the various public services delivered by the government are done effectively, expeditiously and transparently, with minimal hassle. </a:t>
            </a:r>
            <a:endParaRPr lang="en-IN" dirty="0" smtClean="0"/>
          </a:p>
          <a:p>
            <a:pPr algn="just"/>
            <a:r>
              <a:rPr lang="en-IN" dirty="0" smtClean="0"/>
              <a:t>The </a:t>
            </a:r>
            <a:r>
              <a:rPr lang="en-IN" dirty="0" err="1"/>
              <a:t>Vahan</a:t>
            </a:r>
            <a:r>
              <a:rPr lang="en-IN" dirty="0"/>
              <a:t> and </a:t>
            </a:r>
            <a:r>
              <a:rPr lang="en-IN" dirty="0" err="1"/>
              <a:t>Sarathi</a:t>
            </a:r>
            <a:r>
              <a:rPr lang="en-IN" dirty="0"/>
              <a:t> are e-governance initiatives of the government in MMP to deliver to citizens the services under the Central Motor Vehicle Act, 1988 and the State Motor Vehicle Rules, with appropriate changes in the core product to make it suitable for all states and union territories.</a:t>
            </a:r>
          </a:p>
        </p:txBody>
      </p:sp>
    </p:spTree>
    <p:extLst>
      <p:ext uri="{BB962C8B-B14F-4D97-AF65-F5344CB8AC3E}">
        <p14:creationId xmlns:p14="http://schemas.microsoft.com/office/powerpoint/2010/main" val="2228176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b="1" dirty="0"/>
              <a:t>Various Reports on Registered </a:t>
            </a:r>
            <a:r>
              <a:rPr lang="en-IN" b="1" dirty="0" smtClean="0"/>
              <a:t>Vehicles</a:t>
            </a:r>
          </a:p>
          <a:p>
            <a:r>
              <a:rPr lang="en-IN" dirty="0" smtClean="0"/>
              <a:t>Year </a:t>
            </a:r>
            <a:r>
              <a:rPr lang="en-IN" dirty="0"/>
              <a:t>and Month wise no of registration in different states</a:t>
            </a:r>
          </a:p>
          <a:p>
            <a:r>
              <a:rPr lang="en-IN" dirty="0"/>
              <a:t>Year and Month wise no of registration in different </a:t>
            </a:r>
            <a:r>
              <a:rPr lang="en-IN" dirty="0" smtClean="0"/>
              <a:t>RTOs in </a:t>
            </a:r>
            <a:r>
              <a:rPr lang="en-IN" dirty="0"/>
              <a:t>a state</a:t>
            </a:r>
          </a:p>
          <a:p>
            <a:r>
              <a:rPr lang="en-IN" dirty="0"/>
              <a:t>Vehicle Class wise no of registration in </a:t>
            </a:r>
            <a:r>
              <a:rPr lang="en-IN"/>
              <a:t>different </a:t>
            </a:r>
            <a:r>
              <a:rPr lang="en-IN" smtClean="0"/>
              <a:t>RTOs </a:t>
            </a:r>
            <a:r>
              <a:rPr lang="en-IN" dirty="0"/>
              <a:t>in a state</a:t>
            </a:r>
          </a:p>
          <a:p>
            <a:endParaRPr lang="en-IN" dirty="0"/>
          </a:p>
        </p:txBody>
      </p:sp>
    </p:spTree>
    <p:extLst>
      <p:ext uri="{BB962C8B-B14F-4D97-AF65-F5344CB8AC3E}">
        <p14:creationId xmlns:p14="http://schemas.microsoft.com/office/powerpoint/2010/main" val="3581804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a:t>Vahan</a:t>
            </a:r>
            <a:r>
              <a:rPr lang="en-IN" b="1" dirty="0"/>
              <a:t> and </a:t>
            </a:r>
            <a:r>
              <a:rPr lang="en-IN" b="1" dirty="0" err="1"/>
              <a:t>Sarathi</a:t>
            </a:r>
            <a:endParaRPr lang="en-IN" dirty="0"/>
          </a:p>
        </p:txBody>
      </p:sp>
      <p:sp>
        <p:nvSpPr>
          <p:cNvPr id="3" name="Content Placeholder 2"/>
          <p:cNvSpPr>
            <a:spLocks noGrp="1"/>
          </p:cNvSpPr>
          <p:nvPr>
            <p:ph idx="1"/>
          </p:nvPr>
        </p:nvSpPr>
        <p:spPr/>
        <p:txBody>
          <a:bodyPr/>
          <a:lstStyle/>
          <a:p>
            <a:pPr fontAlgn="base"/>
            <a:r>
              <a:rPr lang="en-IN" dirty="0" smtClean="0"/>
              <a:t>These </a:t>
            </a:r>
            <a:r>
              <a:rPr lang="en-IN" dirty="0"/>
              <a:t>are core schemes/products for registration of vehicles and for the issuance of driving licenses</a:t>
            </a:r>
            <a:r>
              <a:rPr lang="en-IN" dirty="0" smtClean="0"/>
              <a:t>.</a:t>
            </a:r>
          </a:p>
          <a:p>
            <a:pPr fontAlgn="base"/>
            <a:r>
              <a:rPr lang="en-IN" dirty="0" smtClean="0"/>
              <a:t>The </a:t>
            </a:r>
            <a:r>
              <a:rPr lang="en-IN" dirty="0"/>
              <a:t>project also covers compilation/consolidation of data pertaining to vehicle registration and driving licenses in a state in the State Register and for all states in the National Register. </a:t>
            </a:r>
            <a:endParaRPr lang="en-IN" dirty="0" smtClean="0"/>
          </a:p>
          <a:p>
            <a:pPr fontAlgn="base"/>
            <a:r>
              <a:rPr lang="en-IN" dirty="0" smtClean="0"/>
              <a:t>The </a:t>
            </a:r>
            <a:r>
              <a:rPr lang="en-IN" dirty="0"/>
              <a:t>objective is to improve the quality of service delivery to citizens and also the quality of work of the Road Transport Offices (RTOs).</a:t>
            </a:r>
          </a:p>
          <a:p>
            <a:endParaRPr lang="en-IN" dirty="0"/>
          </a:p>
        </p:txBody>
      </p:sp>
    </p:spTree>
    <p:extLst>
      <p:ext uri="{BB962C8B-B14F-4D97-AF65-F5344CB8AC3E}">
        <p14:creationId xmlns:p14="http://schemas.microsoft.com/office/powerpoint/2010/main" val="2580323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State Register:</a:t>
            </a:r>
            <a:r>
              <a:rPr lang="en-US" dirty="0"/>
              <a:t> </a:t>
            </a:r>
          </a:p>
        </p:txBody>
      </p:sp>
      <p:sp>
        <p:nvSpPr>
          <p:cNvPr id="3" name="Content Placeholder 2"/>
          <p:cNvSpPr>
            <a:spLocks noGrp="1"/>
          </p:cNvSpPr>
          <p:nvPr>
            <p:ph idx="1"/>
          </p:nvPr>
        </p:nvSpPr>
        <p:spPr/>
        <p:txBody>
          <a:bodyPr/>
          <a:lstStyle/>
          <a:p>
            <a:pPr algn="just"/>
            <a:r>
              <a:rPr lang="en-US" dirty="0" smtClean="0"/>
              <a:t>The information captured at the RTO level may entirely go to state data base. </a:t>
            </a:r>
          </a:p>
          <a:p>
            <a:pPr algn="just"/>
            <a:r>
              <a:rPr lang="en-US" dirty="0" smtClean="0"/>
              <a:t>The State Register will act as a repository at the state level providing information to </a:t>
            </a:r>
            <a:r>
              <a:rPr lang="en-US" b="1" dirty="0" smtClean="0"/>
              <a:t>State Transport Department, RTO, District Transport Office, Automobile Dealers, Police Department and other G2C Services</a:t>
            </a:r>
            <a:r>
              <a:rPr lang="en-US" dirty="0" smtClean="0"/>
              <a: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National Register:</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Data from the different </a:t>
            </a:r>
            <a:r>
              <a:rPr lang="en-US" b="1" dirty="0" smtClean="0"/>
              <a:t>State Registers</a:t>
            </a:r>
            <a:r>
              <a:rPr lang="en-US" dirty="0" smtClean="0"/>
              <a:t> situated at State Data Centers flow to the National Register. </a:t>
            </a:r>
          </a:p>
          <a:p>
            <a:pPr algn="just"/>
            <a:r>
              <a:rPr lang="en-US" dirty="0" smtClean="0"/>
              <a:t>Selected information has been envisaged to be captured at the national level. </a:t>
            </a:r>
          </a:p>
          <a:p>
            <a:pPr algn="just"/>
            <a:r>
              <a:rPr lang="en-US" dirty="0" smtClean="0"/>
              <a:t>The National Register will act as a central repository of all crucial data / information. </a:t>
            </a:r>
          </a:p>
          <a:p>
            <a:pPr algn="just"/>
            <a:r>
              <a:rPr lang="en-US" dirty="0" smtClean="0"/>
              <a:t>This will also enable users to avail the service on "Anywhere Service" basis. </a:t>
            </a:r>
          </a:p>
          <a:p>
            <a:pPr algn="just"/>
            <a:r>
              <a:rPr lang="en-US" dirty="0" smtClean="0"/>
              <a:t>National Register will provide information to </a:t>
            </a:r>
            <a:r>
              <a:rPr lang="en-US" dirty="0" err="1" smtClean="0"/>
              <a:t>DoRTH</a:t>
            </a:r>
            <a:r>
              <a:rPr lang="en-US" dirty="0" smtClean="0"/>
              <a:t>, </a:t>
            </a:r>
            <a:r>
              <a:rPr lang="en-US" dirty="0" smtClean="0"/>
              <a:t>RTOs, </a:t>
            </a:r>
            <a:r>
              <a:rPr lang="en-US" dirty="0" smtClean="0"/>
              <a:t>inter–state check post, police department and other G2C services.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a:t>
            </a:r>
            <a:endParaRPr lang="en-IN" b="1" dirty="0"/>
          </a:p>
        </p:txBody>
      </p:sp>
      <p:sp>
        <p:nvSpPr>
          <p:cNvPr id="3" name="Content Placeholder 2"/>
          <p:cNvSpPr>
            <a:spLocks noGrp="1"/>
          </p:cNvSpPr>
          <p:nvPr>
            <p:ph idx="1"/>
          </p:nvPr>
        </p:nvSpPr>
        <p:spPr/>
        <p:txBody>
          <a:bodyPr>
            <a:normAutofit/>
          </a:bodyPr>
          <a:lstStyle/>
          <a:p>
            <a:pPr marL="0" indent="0" fontAlgn="base">
              <a:buNone/>
            </a:pPr>
            <a:endParaRPr lang="en-IN" b="1" dirty="0"/>
          </a:p>
          <a:p>
            <a:pPr algn="just" fontAlgn="base"/>
            <a:r>
              <a:rPr lang="en-IN" dirty="0" smtClean="0"/>
              <a:t>to </a:t>
            </a:r>
            <a:r>
              <a:rPr lang="en-IN" dirty="0"/>
              <a:t>enable better service to the transport department and citizens, to enable quick implementation of government policies as and when </a:t>
            </a:r>
            <a:r>
              <a:rPr lang="en-IN" dirty="0" smtClean="0"/>
              <a:t>needed</a:t>
            </a:r>
          </a:p>
          <a:p>
            <a:pPr algn="just" fontAlgn="base"/>
            <a:r>
              <a:rPr lang="en-IN" dirty="0" smtClean="0"/>
              <a:t>to </a:t>
            </a:r>
            <a:r>
              <a:rPr lang="en-IN" dirty="0"/>
              <a:t>enable quick access to information on vehicle or </a:t>
            </a:r>
            <a:r>
              <a:rPr lang="en-IN" dirty="0" smtClean="0"/>
              <a:t>Driving Licences </a:t>
            </a:r>
            <a:r>
              <a:rPr lang="en-IN" dirty="0"/>
              <a:t>to other government departments</a:t>
            </a:r>
            <a:r>
              <a:rPr lang="en-IN" dirty="0" smtClean="0"/>
              <a:t>.</a:t>
            </a:r>
          </a:p>
          <a:p>
            <a:pPr algn="just" fontAlgn="base"/>
            <a:r>
              <a:rPr lang="en-IN" dirty="0"/>
              <a:t>The participants in the process include the Ministry of Road Transport, NIC, State Road Transport Authorities, Banks, Citizens/Residents, Insurers, Police and other enforcement agencies.</a:t>
            </a:r>
            <a:endParaRPr lang="en-IN" dirty="0" smtClean="0"/>
          </a:p>
          <a:p>
            <a:pPr marL="0" indent="0" algn="just" fontAlgn="base">
              <a:buNone/>
            </a:pPr>
            <a:endParaRPr lang="en-IN" dirty="0"/>
          </a:p>
        </p:txBody>
      </p:sp>
    </p:spTree>
    <p:extLst>
      <p:ext uri="{BB962C8B-B14F-4D97-AF65-F5344CB8AC3E}">
        <p14:creationId xmlns:p14="http://schemas.microsoft.com/office/powerpoint/2010/main" val="521265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algn="just"/>
            <a:r>
              <a:rPr lang="en-IN" dirty="0"/>
              <a:t>The website </a:t>
            </a:r>
            <a:r>
              <a:rPr lang="en-IN" dirty="0">
                <a:hlinkClick r:id="rId2"/>
              </a:rPr>
              <a:t>https://sarathi.nic.in</a:t>
            </a:r>
            <a:r>
              <a:rPr lang="en-IN" dirty="0"/>
              <a:t> has been built to enable a single point of submitting the application online for learner’s license, driving license and driving test booking in all states. </a:t>
            </a:r>
            <a:endParaRPr lang="en-IN" dirty="0" smtClean="0"/>
          </a:p>
          <a:p>
            <a:pPr algn="just"/>
            <a:r>
              <a:rPr lang="en-IN" dirty="0" smtClean="0"/>
              <a:t>Of </a:t>
            </a:r>
            <a:r>
              <a:rPr lang="en-IN" dirty="0"/>
              <a:t>course, different states have separate portals/websites at the state level for delivery of road transport related online services</a:t>
            </a:r>
            <a:r>
              <a:rPr lang="en-IN" dirty="0" smtClean="0"/>
              <a:t>.</a:t>
            </a:r>
          </a:p>
          <a:p>
            <a:pPr algn="just"/>
            <a:r>
              <a:rPr lang="en-IN" dirty="0"/>
              <a:t>The website </a:t>
            </a:r>
            <a:r>
              <a:rPr lang="en-IN" dirty="0">
                <a:hlinkClick r:id="rId3"/>
              </a:rPr>
              <a:t>https://vahan.nic.in</a:t>
            </a:r>
            <a:r>
              <a:rPr lang="en-IN" dirty="0"/>
              <a:t> enables online services delivery associated with national permits, search for vehicles throughout the country based on different parameters and various statistical and analytical reports related to vehicles and road transport</a:t>
            </a:r>
            <a:r>
              <a:rPr lang="en-IN" dirty="0" smtClean="0"/>
              <a:t>.</a:t>
            </a:r>
          </a:p>
          <a:p>
            <a:pPr marL="0" indent="0" algn="just">
              <a:buNone/>
            </a:pPr>
            <a:endParaRPr lang="en-IN" dirty="0"/>
          </a:p>
        </p:txBody>
      </p:sp>
    </p:spTree>
    <p:extLst>
      <p:ext uri="{BB962C8B-B14F-4D97-AF65-F5344CB8AC3E}">
        <p14:creationId xmlns:p14="http://schemas.microsoft.com/office/powerpoint/2010/main" val="85063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State Register </a:t>
            </a:r>
            <a:r>
              <a:rPr lang="en-IN" b="1" dirty="0" smtClean="0"/>
              <a:t>– Modules under </a:t>
            </a:r>
            <a:r>
              <a:rPr lang="en-IN" b="1" dirty="0" err="1" smtClean="0"/>
              <a:t>Vahan</a:t>
            </a:r>
            <a:endParaRPr lang="en-IN" dirty="0"/>
          </a:p>
        </p:txBody>
      </p:sp>
      <p:sp>
        <p:nvSpPr>
          <p:cNvPr id="3" name="Content Placeholder 2"/>
          <p:cNvSpPr>
            <a:spLocks noGrp="1"/>
          </p:cNvSpPr>
          <p:nvPr>
            <p:ph idx="1"/>
          </p:nvPr>
        </p:nvSpPr>
        <p:spPr/>
        <p:txBody>
          <a:bodyPr>
            <a:normAutofit fontScale="62500" lnSpcReduction="20000"/>
          </a:bodyPr>
          <a:lstStyle/>
          <a:p>
            <a:r>
              <a:rPr lang="en-IN" dirty="0" smtClean="0"/>
              <a:t>Vehicle </a:t>
            </a:r>
            <a:r>
              <a:rPr lang="en-IN" dirty="0"/>
              <a:t>Registration</a:t>
            </a:r>
          </a:p>
          <a:p>
            <a:pPr lvl="1"/>
            <a:r>
              <a:rPr lang="en-IN" dirty="0"/>
              <a:t>New Vehicle Registration</a:t>
            </a:r>
          </a:p>
          <a:p>
            <a:pPr lvl="1"/>
            <a:r>
              <a:rPr lang="en-IN" dirty="0"/>
              <a:t>Renewal of Registration</a:t>
            </a:r>
          </a:p>
          <a:p>
            <a:pPr lvl="1"/>
            <a:r>
              <a:rPr lang="en-IN" dirty="0"/>
              <a:t>Transfer of Ownership</a:t>
            </a:r>
          </a:p>
          <a:p>
            <a:pPr lvl="1"/>
            <a:r>
              <a:rPr lang="en-IN" dirty="0"/>
              <a:t>Change of Address etc.</a:t>
            </a:r>
          </a:p>
          <a:p>
            <a:r>
              <a:rPr lang="en-IN" dirty="0"/>
              <a:t>Permit</a:t>
            </a:r>
          </a:p>
          <a:p>
            <a:pPr lvl="1"/>
            <a:r>
              <a:rPr lang="en-IN" dirty="0"/>
              <a:t>Issue of National &amp; Interstate Permit</a:t>
            </a:r>
          </a:p>
          <a:p>
            <a:pPr lvl="1"/>
            <a:r>
              <a:rPr lang="en-IN" dirty="0"/>
              <a:t>Renewal of Permit</a:t>
            </a:r>
          </a:p>
          <a:p>
            <a:r>
              <a:rPr lang="en-IN" dirty="0"/>
              <a:t>Taxes</a:t>
            </a:r>
          </a:p>
          <a:p>
            <a:pPr lvl="1"/>
            <a:r>
              <a:rPr lang="en-IN" dirty="0"/>
              <a:t>State-wise tax calculation &amp; Payment</a:t>
            </a:r>
          </a:p>
          <a:p>
            <a:r>
              <a:rPr lang="en-IN" dirty="0"/>
              <a:t>Fitness</a:t>
            </a:r>
          </a:p>
          <a:p>
            <a:pPr lvl="1"/>
            <a:r>
              <a:rPr lang="en-IN" dirty="0"/>
              <a:t>Issue of Fitness Certificate</a:t>
            </a:r>
          </a:p>
          <a:p>
            <a:pPr lvl="1"/>
            <a:r>
              <a:rPr lang="en-IN" dirty="0"/>
              <a:t>Renewal of Fitness Certificate</a:t>
            </a:r>
          </a:p>
          <a:p>
            <a:r>
              <a:rPr lang="en-IN" dirty="0"/>
              <a:t>Enforcement</a:t>
            </a:r>
          </a:p>
          <a:p>
            <a:pPr lvl="1"/>
            <a:r>
              <a:rPr lang="en-IN" dirty="0"/>
              <a:t>Issue of Challan</a:t>
            </a:r>
          </a:p>
          <a:p>
            <a:pPr lvl="1"/>
            <a:r>
              <a:rPr lang="en-IN" dirty="0"/>
              <a:t>Settlement of Penalty Amount</a:t>
            </a:r>
          </a:p>
          <a:p>
            <a:endParaRPr lang="en-IN" dirty="0"/>
          </a:p>
        </p:txBody>
      </p:sp>
    </p:spTree>
    <p:extLst>
      <p:ext uri="{BB962C8B-B14F-4D97-AF65-F5344CB8AC3E}">
        <p14:creationId xmlns:p14="http://schemas.microsoft.com/office/powerpoint/2010/main" val="1155933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Register -</a:t>
            </a:r>
            <a:r>
              <a:rPr lang="en-US" dirty="0" err="1" smtClean="0"/>
              <a:t>Sarathi</a:t>
            </a:r>
            <a:r>
              <a:rPr lang="en-US" dirty="0" smtClean="0"/>
              <a:t> Services</a:t>
            </a:r>
            <a:endParaRPr lang="en-IN" dirty="0"/>
          </a:p>
        </p:txBody>
      </p:sp>
      <p:sp>
        <p:nvSpPr>
          <p:cNvPr id="3" name="Content Placeholder 2"/>
          <p:cNvSpPr>
            <a:spLocks noGrp="1"/>
          </p:cNvSpPr>
          <p:nvPr>
            <p:ph idx="1"/>
          </p:nvPr>
        </p:nvSpPr>
        <p:spPr/>
        <p:txBody>
          <a:bodyPr/>
          <a:lstStyle/>
          <a:p>
            <a:pPr algn="just"/>
            <a:r>
              <a:rPr lang="en-US" dirty="0" smtClean="0"/>
              <a:t>Facilitates </a:t>
            </a:r>
            <a:r>
              <a:rPr lang="en-US" dirty="0"/>
              <a:t>issuance of various licenses </a:t>
            </a:r>
            <a:endParaRPr lang="en-US" dirty="0" smtClean="0"/>
          </a:p>
          <a:p>
            <a:pPr algn="just"/>
            <a:r>
              <a:rPr lang="en-US" dirty="0" smtClean="0"/>
              <a:t>Learner </a:t>
            </a:r>
            <a:r>
              <a:rPr lang="en-US" dirty="0"/>
              <a:t>License, Permanent Driving License, Conductor License and Driving School Establishment License to the citizens and automates the workflow of the Transport department. </a:t>
            </a:r>
          </a:p>
          <a:p>
            <a:pPr algn="just"/>
            <a:r>
              <a:rPr lang="en-US" dirty="0" smtClean="0"/>
              <a:t>Photograph</a:t>
            </a:r>
            <a:r>
              <a:rPr lang="en-US" dirty="0"/>
              <a:t>, signature and thumb impression of the applicants can be recorded in the computer on the spot while obtaining Driving License. </a:t>
            </a:r>
            <a:endParaRPr lang="en-US" dirty="0" smtClean="0"/>
          </a:p>
        </p:txBody>
      </p:sp>
    </p:spTree>
    <p:extLst>
      <p:ext uri="{BB962C8B-B14F-4D97-AF65-F5344CB8AC3E}">
        <p14:creationId xmlns:p14="http://schemas.microsoft.com/office/powerpoint/2010/main" val="376004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Services </a:t>
            </a:r>
            <a:r>
              <a:rPr lang="en-IN" b="1" dirty="0"/>
              <a:t>being offered at present </a:t>
            </a:r>
            <a:r>
              <a:rPr lang="en-IN" b="1" dirty="0" smtClean="0"/>
              <a:t>– National Register</a:t>
            </a:r>
            <a:r>
              <a:rPr lang="en-IN" dirty="0"/>
              <a:t/>
            </a:r>
            <a:br>
              <a:rPr lang="en-IN" dirty="0"/>
            </a:br>
            <a:endParaRPr lang="en-IN" dirty="0"/>
          </a:p>
        </p:txBody>
      </p:sp>
      <p:sp>
        <p:nvSpPr>
          <p:cNvPr id="3" name="Content Placeholder 2"/>
          <p:cNvSpPr>
            <a:spLocks noGrp="1"/>
          </p:cNvSpPr>
          <p:nvPr>
            <p:ph idx="1"/>
          </p:nvPr>
        </p:nvSpPr>
        <p:spPr/>
        <p:txBody>
          <a:bodyPr>
            <a:normAutofit/>
          </a:bodyPr>
          <a:lstStyle/>
          <a:p>
            <a:pPr lvl="1"/>
            <a:r>
              <a:rPr lang="en-IN" b="1" dirty="0" smtClean="0"/>
              <a:t>Vehicle </a:t>
            </a:r>
            <a:r>
              <a:rPr lang="en-IN" b="1" dirty="0"/>
              <a:t>Search –</a:t>
            </a:r>
            <a:r>
              <a:rPr lang="en-IN" dirty="0"/>
              <a:t> It provides a nationwide search over the digitized data of Registered Vehicles. Stake holders may view the details of Registered Vehicles online based on the certain parameters viz.</a:t>
            </a:r>
          </a:p>
          <a:p>
            <a:pPr lvl="2"/>
            <a:r>
              <a:rPr lang="en-IN" dirty="0"/>
              <a:t>Registration No either full or partial</a:t>
            </a:r>
          </a:p>
          <a:p>
            <a:pPr lvl="2"/>
            <a:r>
              <a:rPr lang="en-IN" dirty="0"/>
              <a:t>Chassis No</a:t>
            </a:r>
          </a:p>
          <a:p>
            <a:pPr lvl="2"/>
            <a:r>
              <a:rPr lang="en-IN" dirty="0"/>
              <a:t>Engine No</a:t>
            </a:r>
          </a:p>
          <a:p>
            <a:pPr lvl="2"/>
            <a:r>
              <a:rPr lang="en-IN" dirty="0"/>
              <a:t>Body Type</a:t>
            </a:r>
          </a:p>
          <a:p>
            <a:pPr lvl="2"/>
            <a:r>
              <a:rPr lang="en-IN" dirty="0"/>
              <a:t>Fuel Type</a:t>
            </a:r>
          </a:p>
          <a:p>
            <a:pPr lvl="2"/>
            <a:r>
              <a:rPr lang="en-IN" dirty="0" err="1"/>
              <a:t>Color</a:t>
            </a:r>
            <a:endParaRPr lang="en-IN" dirty="0"/>
          </a:p>
          <a:p>
            <a:pPr lvl="2"/>
            <a:r>
              <a:rPr lang="en-IN" dirty="0"/>
              <a:t>Name of Manufacturer</a:t>
            </a:r>
          </a:p>
          <a:p>
            <a:pPr lvl="2"/>
            <a:r>
              <a:rPr lang="en-IN" dirty="0"/>
              <a:t>Make/Model etc.</a:t>
            </a:r>
          </a:p>
          <a:p>
            <a:endParaRPr lang="en-IN" dirty="0"/>
          </a:p>
        </p:txBody>
      </p:sp>
    </p:spTree>
    <p:extLst>
      <p:ext uri="{BB962C8B-B14F-4D97-AF65-F5344CB8AC3E}">
        <p14:creationId xmlns:p14="http://schemas.microsoft.com/office/powerpoint/2010/main" val="3309218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441</Words>
  <Application>Microsoft Office PowerPoint</Application>
  <PresentationFormat>A4 Paper (210x297 mm)</PresentationFormat>
  <Paragraphs>59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NeGP-Vahan and Sarathi</vt:lpstr>
      <vt:lpstr>Vahan and Sarathi</vt:lpstr>
      <vt:lpstr>State Register: </vt:lpstr>
      <vt:lpstr>National Register:</vt:lpstr>
      <vt:lpstr>Objective</vt:lpstr>
      <vt:lpstr>PowerPoint Presentation</vt:lpstr>
      <vt:lpstr>State Register – Modules under Vahan</vt:lpstr>
      <vt:lpstr>State Register -Sarathi Services</vt:lpstr>
      <vt:lpstr>Services being offered at present – National Register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Transport Authority, Tamil Nadu</dc:title>
  <dc:creator>ISTC</dc:creator>
  <cp:lastModifiedBy>ISTC</cp:lastModifiedBy>
  <cp:revision>15</cp:revision>
  <dcterms:created xsi:type="dcterms:W3CDTF">2017-08-02T11:28:31Z</dcterms:created>
  <dcterms:modified xsi:type="dcterms:W3CDTF">2017-08-18T02:36:01Z</dcterms:modified>
</cp:coreProperties>
</file>